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74" r:id="rId13"/>
    <p:sldId id="27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46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59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6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3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59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69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93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1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92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035EA4-7A1D-4CC8-A27D-6DC6237A64C9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54E9A7-A71B-4E1F-9739-5FF04BD53B0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70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ice.org.uk/Guidance/CG5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756" y="1138988"/>
            <a:ext cx="10058400" cy="1549827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Abdominal Pain in Children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272" y="4712295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/>
              <a:t>Dr Helen Goodyear, Consultant Paediatrician HEFT and Associate Postgraduate Dean HEE (</a:t>
            </a:r>
            <a:r>
              <a:rPr lang="en-GB" sz="2800" b="1" dirty="0" err="1" smtClean="0"/>
              <a:t>wm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412" y="393283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5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0632"/>
            <a:ext cx="10058400" cy="1031507"/>
          </a:xfrm>
        </p:spPr>
        <p:txBody>
          <a:bodyPr/>
          <a:lstStyle/>
          <a:p>
            <a:r>
              <a:rPr lang="en-GB" dirty="0" smtClean="0"/>
              <a:t>Constipation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1"/>
            <a:ext cx="12191999" cy="441157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Common affecting up to 20% of children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Functional (most common) or physical basis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Delayed passage of meconium (&gt;</a:t>
            </a:r>
            <a:r>
              <a:rPr lang="en-GB" sz="2200" dirty="0"/>
              <a:t>4</a:t>
            </a:r>
            <a:r>
              <a:rPr lang="en-GB" sz="2200" dirty="0" smtClean="0"/>
              <a:t>8 hours) think about </a:t>
            </a:r>
            <a:r>
              <a:rPr lang="en-GB" sz="2200" dirty="0" err="1" smtClean="0"/>
              <a:t>Hirschsprung</a:t>
            </a:r>
            <a:r>
              <a:rPr lang="en-GB" sz="2200" dirty="0" smtClean="0"/>
              <a:t> disease, anal stenosis, neuromuscular disorders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Normal meconium passage, normal stools for a few weeks then difficulty passing think of atopy related anal spasm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Normal stools until after the first year of life then functional including anal fissure and behavioural disturbances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Poor fluid and food intake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Examine spine, sacrum and lower limb reflexes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Rule out coeliac disease and hypothyroidism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Other </a:t>
            </a:r>
            <a:r>
              <a:rPr lang="en-GB" sz="2200" dirty="0"/>
              <a:t>investigations </a:t>
            </a:r>
            <a:r>
              <a:rPr lang="en-GB" sz="2200" dirty="0" err="1"/>
              <a:t>eg</a:t>
            </a:r>
            <a:r>
              <a:rPr lang="en-GB" sz="2200" dirty="0"/>
              <a:t> Sweat test if child failing to </a:t>
            </a:r>
            <a:r>
              <a:rPr lang="en-GB" sz="2200" dirty="0" smtClean="0"/>
              <a:t>thrive, RAST </a:t>
            </a:r>
            <a:r>
              <a:rPr lang="en-GB" sz="2200" dirty="0" err="1"/>
              <a:t>IgE</a:t>
            </a:r>
            <a:r>
              <a:rPr lang="en-GB" sz="2200" dirty="0"/>
              <a:t> may be </a:t>
            </a:r>
            <a:r>
              <a:rPr lang="en-GB" sz="2200" dirty="0" smtClean="0"/>
              <a:t>appropriate</a:t>
            </a:r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06" y="222434"/>
            <a:ext cx="10058400" cy="1450757"/>
          </a:xfrm>
        </p:spPr>
        <p:txBody>
          <a:bodyPr/>
          <a:lstStyle/>
          <a:p>
            <a:r>
              <a:rPr lang="en-GB" dirty="0" smtClean="0"/>
              <a:t>Treatment of constipation (functional)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00" y="1829692"/>
            <a:ext cx="11575983" cy="402336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Stool softeners </a:t>
            </a:r>
            <a:r>
              <a:rPr lang="en-GB" sz="2200" dirty="0" err="1" smtClean="0"/>
              <a:t>eg</a:t>
            </a:r>
            <a:r>
              <a:rPr lang="en-GB" sz="2200" dirty="0" smtClean="0"/>
              <a:t> </a:t>
            </a:r>
            <a:r>
              <a:rPr lang="en-GB" sz="2200" dirty="0" err="1" smtClean="0"/>
              <a:t>Movicol</a:t>
            </a:r>
            <a:r>
              <a:rPr lang="en-GB" sz="2200" dirty="0" smtClean="0"/>
              <a:t>, lactulose, sodium docusate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err="1" smtClean="0"/>
              <a:t>Prokinetics</a:t>
            </a:r>
            <a:r>
              <a:rPr lang="en-GB" sz="2200" dirty="0" smtClean="0"/>
              <a:t> </a:t>
            </a:r>
            <a:r>
              <a:rPr lang="en-GB" sz="2200" dirty="0" err="1" smtClean="0"/>
              <a:t>eg</a:t>
            </a:r>
            <a:r>
              <a:rPr lang="en-GB" sz="2200" dirty="0" smtClean="0"/>
              <a:t> </a:t>
            </a:r>
            <a:r>
              <a:rPr lang="en-GB" sz="2200" dirty="0" err="1" smtClean="0"/>
              <a:t>Sennokot</a:t>
            </a:r>
            <a:r>
              <a:rPr lang="en-GB" sz="2200" dirty="0" smtClean="0"/>
              <a:t> and sodium </a:t>
            </a:r>
            <a:r>
              <a:rPr lang="en-GB" sz="2200" dirty="0" err="1" smtClean="0"/>
              <a:t>picosulphate</a:t>
            </a:r>
            <a:endParaRPr lang="en-GB" sz="22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Enemas only deal with faecal masses and can make fear of defaecation worse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Initial treatment is softening and evacuation of retained stool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Maintenance </a:t>
            </a:r>
            <a:r>
              <a:rPr lang="en-GB" sz="2200" dirty="0" err="1" smtClean="0"/>
              <a:t>Movicol</a:t>
            </a:r>
            <a:r>
              <a:rPr lang="en-GB" sz="2200" dirty="0" smtClean="0"/>
              <a:t> (remember chocolate flavour), </a:t>
            </a:r>
            <a:r>
              <a:rPr lang="en-GB" sz="2200" dirty="0" err="1" smtClean="0"/>
              <a:t>senna</a:t>
            </a:r>
            <a:r>
              <a:rPr lang="en-GB" sz="2200" dirty="0" smtClean="0"/>
              <a:t> once daily to prevent </a:t>
            </a:r>
            <a:r>
              <a:rPr lang="en-GB" sz="2200" dirty="0" err="1" smtClean="0"/>
              <a:t>reaccumulation</a:t>
            </a:r>
            <a:endParaRPr lang="en-GB" sz="22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err="1" smtClean="0"/>
              <a:t>Dieatry</a:t>
            </a:r>
            <a:r>
              <a:rPr lang="en-GB" sz="2200" dirty="0" smtClean="0"/>
              <a:t>  input – involve dietician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Dietary exclusions if suspect atopic related food related colitis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200" dirty="0" smtClean="0"/>
              <a:t>Treatment needed for 12 months or longer to prevent </a:t>
            </a:r>
            <a:r>
              <a:rPr lang="en-GB" sz="2200" dirty="0" err="1" smtClean="0"/>
              <a:t>reaccumulation</a:t>
            </a:r>
            <a:endParaRPr lang="en-GB" sz="2200" dirty="0" smtClean="0"/>
          </a:p>
          <a:p>
            <a:pPr>
              <a:spcAft>
                <a:spcPts val="0"/>
              </a:spcAft>
            </a:pPr>
            <a:endParaRPr lang="en-GB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10408"/>
              </p:ext>
            </p:extLst>
          </p:nvPr>
        </p:nvGraphicFramePr>
        <p:xfrm>
          <a:off x="8320505" y="4024339"/>
          <a:ext cx="387149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695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Osmotic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Stimulant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Lactulose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Senna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Phosphate</a:t>
                      </a:r>
                      <a:r>
                        <a:rPr lang="en-GB" baseline="0" dirty="0" smtClean="0"/>
                        <a:t> enemas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Docusate sodium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Sodium citrate enemas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Sodium </a:t>
                      </a:r>
                      <a:r>
                        <a:rPr lang="en-GB" dirty="0" err="1" smtClean="0"/>
                        <a:t>picosulphate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Biscodyl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Microlax</a:t>
                      </a:r>
                      <a:r>
                        <a:rPr lang="en-GB" dirty="0" smtClean="0"/>
                        <a:t> enema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21" y="307205"/>
            <a:ext cx="10058400" cy="836344"/>
          </a:xfrm>
        </p:spPr>
        <p:txBody>
          <a:bodyPr/>
          <a:lstStyle/>
          <a:p>
            <a:r>
              <a:rPr lang="en-GB" dirty="0" err="1" smtClean="0"/>
              <a:t>Disimpaction</a:t>
            </a:r>
            <a:r>
              <a:rPr lang="en-GB" dirty="0" smtClean="0"/>
              <a:t> regime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1" y="2070323"/>
            <a:ext cx="1099525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err="1" smtClean="0"/>
              <a:t>Movicol</a:t>
            </a:r>
            <a:r>
              <a:rPr lang="en-GB" sz="2800" b="1" dirty="0" smtClean="0"/>
              <a:t> Paediatric </a:t>
            </a:r>
            <a:r>
              <a:rPr lang="en-GB" sz="2800" dirty="0" smtClean="0"/>
              <a:t>– increasing by 2 sachets every 2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1-5 years up to 8  sachets – start with 2 sachets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6-12 years up to 12 sachets – start with 4 sachets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 smtClean="0"/>
              <a:t>Enemas are not a first line treatment </a:t>
            </a:r>
            <a:r>
              <a:rPr lang="en-GB" sz="2800" dirty="0" smtClean="0"/>
              <a:t>and should only be used if other </a:t>
            </a:r>
            <a:r>
              <a:rPr lang="en-GB" sz="2800" dirty="0" err="1" smtClean="0"/>
              <a:t>disimpaction</a:t>
            </a:r>
            <a:r>
              <a:rPr lang="en-GB" sz="2800" dirty="0" smtClean="0"/>
              <a:t> methods have failed</a:t>
            </a:r>
            <a:endParaRPr lang="en-GB" sz="28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38" y="687656"/>
            <a:ext cx="11720362" cy="9005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Recommended fluid intake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 smtClean="0"/>
              <a:t>if hot, exercising or obese need more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478585"/>
              </p:ext>
            </p:extLst>
          </p:nvPr>
        </p:nvGraphicFramePr>
        <p:xfrm>
          <a:off x="1006712" y="1795804"/>
          <a:ext cx="8676465" cy="4794204"/>
        </p:xfrm>
        <a:graphic>
          <a:graphicData uri="http://schemas.openxmlformats.org/drawingml/2006/table">
            <a:tbl>
              <a:tblPr/>
              <a:tblGrid>
                <a:gridCol w="2892155"/>
                <a:gridCol w="3817385"/>
                <a:gridCol w="1966925"/>
              </a:tblGrid>
              <a:tr h="788770"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Total water intake per day, including water contained in food</a:t>
                      </a:r>
                      <a:r>
                        <a:rPr lang="en-GB" sz="1600" dirty="0" smtClean="0"/>
                        <a:t> </a:t>
                      </a:r>
                    </a:p>
                    <a:p>
                      <a:pPr algn="l"/>
                      <a:endParaRPr lang="en-GB" sz="1600" dirty="0"/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Water obtained from drinks</a:t>
                      </a:r>
                      <a:r>
                        <a:rPr lang="en-GB" sz="1600" b="1" baseline="0" dirty="0" smtClean="0"/>
                        <a:t> per day</a:t>
                      </a:r>
                      <a:endParaRPr lang="en-GB" sz="1600" b="1" dirty="0"/>
                    </a:p>
                  </a:txBody>
                  <a:tcPr marL="78877" marR="78877" marT="39438" marB="39438">
                    <a:lnL>
                      <a:noFill/>
                    </a:lnL>
                  </a:tcPr>
                </a:tc>
              </a:tr>
              <a:tr h="552139"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Infants 0–6 months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700 ml </a:t>
                      </a:r>
                      <a:br>
                        <a:rPr lang="en-GB" sz="2000"/>
                      </a:br>
                      <a:r>
                        <a:rPr lang="en-GB" sz="2000"/>
                        <a:t>assumed to be from breast milk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788770"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7–12 months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800 ml </a:t>
                      </a:r>
                      <a:br>
                        <a:rPr lang="en-GB" sz="2000" dirty="0"/>
                      </a:br>
                      <a:r>
                        <a:rPr lang="en-GB" sz="2000" dirty="0"/>
                        <a:t>from milk and complementary foods and beverages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600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08"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1–3 years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1300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900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08"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4–8 years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1700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1200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08"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Boys 9–13 years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2400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1800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08"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Girls 9–13 years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2100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1600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08"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Boys 14–18 years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/>
                        <a:t>3300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2600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508"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Girls 14–18 years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2300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1800 ml</a:t>
                      </a:r>
                    </a:p>
                  </a:txBody>
                  <a:tcPr marL="78877" marR="78877" marT="39438" marB="394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0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12" y="158266"/>
            <a:ext cx="10058400" cy="1450757"/>
          </a:xfrm>
        </p:spPr>
        <p:txBody>
          <a:bodyPr/>
          <a:lstStyle/>
          <a:p>
            <a:r>
              <a:rPr lang="en-GB" dirty="0" smtClean="0"/>
              <a:t>Functional abdominal pain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7" y="1749481"/>
            <a:ext cx="11752446" cy="43465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Recurrent abdominal pain in up to 1 in 10 children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Many cases are “functional”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More than 3 attacks of pain over more than 3 months interfering with normal activities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Peaks 4-6 years and in early adolescence,  especially girls &gt;12 years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Likely if physical findings inconsistent </a:t>
            </a:r>
            <a:r>
              <a:rPr lang="en-GB" sz="2400" dirty="0" err="1" smtClean="0"/>
              <a:t>eg</a:t>
            </a:r>
            <a:r>
              <a:rPr lang="en-GB" sz="2400" dirty="0" smtClean="0"/>
              <a:t> extreme tenderness on superficial palpation yet can move in an unrestricted way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Psychosocial history important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Pharmacological approaches unlikely to help. Behavioural R</a:t>
            </a:r>
            <a:r>
              <a:rPr lang="en-GB" sz="2400" baseline="-25000" dirty="0" smtClean="0"/>
              <a:t>x </a:t>
            </a:r>
            <a:r>
              <a:rPr lang="en-GB" sz="2400" dirty="0" smtClean="0"/>
              <a:t>– CBT, hypnotherapy. Rehabilitation to school and peers. Inconclusive evidence regarding lactose free diet and fibre supplements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Improves with age but high proportion have symptoms continuing into adult life</a:t>
            </a:r>
            <a:endParaRPr lang="en-GB" sz="24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" y="65061"/>
            <a:ext cx="10058400" cy="1154140"/>
          </a:xfrm>
        </p:spPr>
        <p:txBody>
          <a:bodyPr/>
          <a:lstStyle/>
          <a:p>
            <a:r>
              <a:rPr lang="en-GB" dirty="0" smtClean="0"/>
              <a:t>Coeliac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4" y="1861775"/>
            <a:ext cx="11447647" cy="44588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2-3% population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Associated with other autoimmune conditions  - Insulin dependent diabetes and hypothyroidism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Presentation can include non-specific abdominal pain as well as more classical presentation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Anti -TTG tissue </a:t>
            </a:r>
            <a:r>
              <a:rPr lang="en-GB" sz="2400" dirty="0" err="1" smtClean="0"/>
              <a:t>tranglutaminase</a:t>
            </a:r>
            <a:r>
              <a:rPr lang="en-GB" sz="2400" dirty="0" smtClean="0"/>
              <a:t> – remember IgA deficiency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Diagnose - Blood </a:t>
            </a:r>
            <a:r>
              <a:rPr lang="en-GB" sz="2400" dirty="0" err="1" smtClean="0"/>
              <a:t>TtG</a:t>
            </a:r>
            <a:r>
              <a:rPr lang="en-GB" sz="2400" dirty="0" smtClean="0"/>
              <a:t> antibodies &gt;10 times upper limit of normal  + IgA </a:t>
            </a:r>
            <a:r>
              <a:rPr lang="en-GB" sz="2400" dirty="0" err="1" smtClean="0"/>
              <a:t>endomysial</a:t>
            </a:r>
            <a:r>
              <a:rPr lang="en-GB" sz="2400" dirty="0" smtClean="0"/>
              <a:t> antibody positive and HLA-DQ2 or HLA-DQ8 plus symptoms resolve on gluten free diet. If doubt exists small intestinal biopsy is needed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Association with small intestinal lymphoma later in life possibly increased if continue to ingest gluten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 Iron deficiency anaemia , low albumin may occur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Needs dietician support to exclude wheat rye and barley; oats tend to be gluten free in pure form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1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435"/>
            <a:ext cx="10058400" cy="932597"/>
          </a:xfrm>
        </p:spPr>
        <p:txBody>
          <a:bodyPr/>
          <a:lstStyle/>
          <a:p>
            <a:r>
              <a:rPr lang="en-GB" dirty="0" smtClean="0"/>
              <a:t>Infantile colic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133" y="1909902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Common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May be transient lactose intolerance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Excessive crying in healthy thriving infant &lt;3 months. From 4 weeks of age. Occurs in the evening and persists for &gt; 3 hours a day more than 3 days per week for at least 3 weeks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Reassure family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Try excluding cow’s milk from diet with hydrolysed formula; mother exclude cow’s milk from diet if breast feeding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Resolves spontaneously by 4-5 months of age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52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175" y="222434"/>
            <a:ext cx="10058400" cy="1076977"/>
          </a:xfrm>
        </p:spPr>
        <p:txBody>
          <a:bodyPr/>
          <a:lstStyle/>
          <a:p>
            <a:r>
              <a:rPr lang="en-GB" dirty="0" smtClean="0"/>
              <a:t>Gastro-oesophageal reflux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175" y="1861775"/>
            <a:ext cx="10058400" cy="437860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Commonest cause of chronic vomiting in infancy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May occur in </a:t>
            </a:r>
            <a:r>
              <a:rPr lang="en-GB" sz="2400" dirty="0" err="1" smtClean="0"/>
              <a:t>prepubertal</a:t>
            </a:r>
            <a:r>
              <a:rPr lang="en-GB" sz="2400" dirty="0" smtClean="0"/>
              <a:t> children prior to growth spurt when they have gained weight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Poor feeding , poor weight gain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Excessive posseting and regurgitation of feeds, older children gag on lumpy foods, small appetite, epigastric pain and dysphagia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Food may be chewed for an excessive time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Treatment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Healthy infants – positioning, thicken feeds with </a:t>
            </a:r>
            <a:r>
              <a:rPr lang="en-GB" sz="2400" dirty="0" err="1"/>
              <a:t>C</a:t>
            </a:r>
            <a:r>
              <a:rPr lang="en-GB" sz="2400" dirty="0" err="1" smtClean="0"/>
              <a:t>arobel</a:t>
            </a:r>
            <a:r>
              <a:rPr lang="en-GB" sz="2400" dirty="0" smtClean="0"/>
              <a:t>, </a:t>
            </a:r>
            <a:r>
              <a:rPr lang="en-GB" sz="2400" dirty="0" err="1" smtClean="0"/>
              <a:t>Gaviscon</a:t>
            </a:r>
            <a:r>
              <a:rPr lang="en-GB" sz="2400" dirty="0" smtClean="0"/>
              <a:t>.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May need H</a:t>
            </a:r>
            <a:r>
              <a:rPr lang="en-GB" sz="2400" baseline="-25000" dirty="0" smtClean="0"/>
              <a:t>2 </a:t>
            </a:r>
            <a:r>
              <a:rPr lang="en-GB" sz="2400" dirty="0" smtClean="0"/>
              <a:t>antagonist and/or proton pump inhibitor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Infantile reflux usual asymptomatic by second year of life</a:t>
            </a:r>
            <a:endParaRPr lang="en-GB" sz="24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1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049" y="238477"/>
            <a:ext cx="10058400" cy="1450757"/>
          </a:xfrm>
        </p:spPr>
        <p:txBody>
          <a:bodyPr/>
          <a:lstStyle/>
          <a:p>
            <a:r>
              <a:rPr lang="en-GB" dirty="0" smtClean="0"/>
              <a:t>Inflammatory bowel disease – Ulcerative Colitis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049" y="1893860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Lower colicky abdominal pain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Weight loss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Stool urgency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Bloody diarrhoea and mucus</a:t>
            </a:r>
          </a:p>
          <a:p>
            <a:endParaRPr lang="en-GB" sz="2400" dirty="0" smtClean="0"/>
          </a:p>
          <a:p>
            <a:r>
              <a:rPr lang="en-GB" sz="2400" dirty="0" smtClean="0"/>
              <a:t>May present with severe </a:t>
            </a:r>
            <a:r>
              <a:rPr lang="en-GB" sz="2400" b="1" dirty="0" smtClean="0"/>
              <a:t>fulminating colitis </a:t>
            </a:r>
            <a:r>
              <a:rPr lang="en-GB" sz="2400" dirty="0" smtClean="0"/>
              <a:t>with toxic megacolon –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V</a:t>
            </a:r>
            <a:r>
              <a:rPr lang="en-GB" dirty="0" smtClean="0"/>
              <a:t>omiting,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achycardia,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yrexia,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Severe abdominal pain</a:t>
            </a:r>
            <a:endParaRPr lang="en-GB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50" y="430455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7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" y="484641"/>
            <a:ext cx="11543899" cy="9005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Inflammatory bowel disease </a:t>
            </a:r>
            <a:br>
              <a:rPr lang="en-GB" dirty="0" smtClean="0"/>
            </a:br>
            <a:r>
              <a:rPr lang="en-GB" dirty="0" smtClean="0"/>
              <a:t>– Crohn’s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5" y="1845734"/>
            <a:ext cx="11710737" cy="4250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Insidious onset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Loss of appetite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Weight loss and poor </a:t>
            </a:r>
            <a:r>
              <a:rPr lang="en-GB" sz="2400" dirty="0"/>
              <a:t>growth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Abdominal pain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Diarrhoea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Examination findings may include – mouth ulcers, erythema </a:t>
            </a:r>
            <a:r>
              <a:rPr lang="en-GB" sz="2400" dirty="0" err="1" smtClean="0"/>
              <a:t>nodosum</a:t>
            </a:r>
            <a:r>
              <a:rPr lang="en-GB" sz="2400" dirty="0" smtClean="0"/>
              <a:t>, perianal region affected including erythema and fissuring, cobblestone appearance to buccal mucosa, uveitis</a:t>
            </a:r>
          </a:p>
          <a:p>
            <a:endParaRPr lang="en-GB" dirty="0"/>
          </a:p>
          <a:p>
            <a:r>
              <a:rPr lang="en-GB" sz="2400" dirty="0" smtClean="0"/>
              <a:t>May affect any part of GI tract</a:t>
            </a:r>
            <a:endParaRPr lang="en-GB" sz="24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091" y="40149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9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0863" y="1748589"/>
            <a:ext cx="103150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ctr"/>
            <a:r>
              <a:rPr lang="en-GB" sz="4000" dirty="0" smtClean="0"/>
              <a:t>What are the causes of abdominal pain in children?</a:t>
            </a:r>
            <a:endParaRPr lang="en-GB" sz="4000" dirty="0"/>
          </a:p>
        </p:txBody>
      </p:sp>
      <p:pic>
        <p:nvPicPr>
          <p:cNvPr id="5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6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048" y="174309"/>
            <a:ext cx="10058400" cy="1093018"/>
          </a:xfrm>
        </p:spPr>
        <p:txBody>
          <a:bodyPr/>
          <a:lstStyle/>
          <a:p>
            <a:r>
              <a:rPr lang="en-GB" dirty="0" smtClean="0"/>
              <a:t>H Pylori infection and ulcers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048" y="2166576"/>
            <a:ext cx="11351394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Common worldwide, rare &lt;14 years in developed countries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Epigastric pain </a:t>
            </a:r>
            <a:r>
              <a:rPr lang="en-GB" sz="2400" dirty="0"/>
              <a:t>often waking at </a:t>
            </a:r>
            <a:r>
              <a:rPr lang="en-GB" sz="2400" dirty="0" smtClean="0"/>
              <a:t>night and vomiting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Treatment is with a 2 week course of triple therapy including either H2 antagonist or PPI plus 2 antibiotics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Duodenal ulcers associated – treat as for H Pylori with excellent prognosis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Gastric ulcers are rare usually secondary to other disorders</a:t>
            </a:r>
            <a:endParaRPr lang="en-GB" sz="24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7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7" y="-178618"/>
            <a:ext cx="10058400" cy="1450757"/>
          </a:xfrm>
        </p:spPr>
        <p:txBody>
          <a:bodyPr/>
          <a:lstStyle/>
          <a:p>
            <a:r>
              <a:rPr lang="en-GB" dirty="0" smtClean="0"/>
              <a:t>Irritable bowel 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2150534"/>
            <a:ext cx="10947133" cy="402336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Usually adults first appearing age 20-30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Crampy abdominal pain and  discomfort, comes and goes often relieved by passing stool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Change in stool, diarrhoea or constipation  or both and mucus in the stool together with sensation of not emptying bowels fully and urgency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May be bloating and flatulence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Symptoms for several months – at least once per week for 2 months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Triggers include stress, anxiety, certain foods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Treatment includes dietary manipulation, fibre, anti-diarrhoeal agents, laxatives, antispasmodics, antidepressants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50" y="430455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2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01" y="65060"/>
            <a:ext cx="10058400" cy="1450757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301" y="2314349"/>
            <a:ext cx="10058400" cy="26587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Examination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Most do not need investigations</a:t>
            </a:r>
            <a:endParaRPr lang="en-GB" sz="24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50" y="430455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397" y="176462"/>
            <a:ext cx="2143225" cy="1097831"/>
          </a:xfrm>
        </p:spPr>
        <p:txBody>
          <a:bodyPr/>
          <a:lstStyle/>
          <a:p>
            <a:r>
              <a:rPr lang="en-GB" dirty="0" smtClean="0"/>
              <a:t>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088" y="1492807"/>
            <a:ext cx="10058400" cy="4458813"/>
          </a:xfrm>
        </p:spPr>
        <p:txBody>
          <a:bodyPr>
            <a:normAutofit fontScale="25000" lnSpcReduction="20000"/>
          </a:bodyPr>
          <a:lstStyle/>
          <a:p>
            <a:r>
              <a:rPr lang="en-GB" sz="9600" b="1" dirty="0" smtClean="0"/>
              <a:t>Acute				Chronic</a:t>
            </a:r>
          </a:p>
          <a:p>
            <a:pPr>
              <a:spcAft>
                <a:spcPts val="0"/>
              </a:spcAft>
            </a:pPr>
            <a:r>
              <a:rPr lang="en-GB" sz="9600" dirty="0" smtClean="0"/>
              <a:t>Gastroenteritis		Constipation</a:t>
            </a:r>
          </a:p>
          <a:p>
            <a:pPr>
              <a:spcAft>
                <a:spcPts val="0"/>
              </a:spcAft>
            </a:pPr>
            <a:r>
              <a:rPr lang="en-GB" sz="9600" dirty="0" smtClean="0"/>
              <a:t>Appendicitis			Functional </a:t>
            </a:r>
            <a:r>
              <a:rPr lang="en-GB" sz="9600" dirty="0"/>
              <a:t>abdominal pain</a:t>
            </a:r>
          </a:p>
          <a:p>
            <a:pPr>
              <a:spcAft>
                <a:spcPts val="0"/>
              </a:spcAft>
            </a:pPr>
            <a:r>
              <a:rPr lang="en-GB" sz="9600" dirty="0" smtClean="0"/>
              <a:t>UTI / pyelonephritis		Infantile </a:t>
            </a:r>
            <a:r>
              <a:rPr lang="en-GB" sz="9600" dirty="0"/>
              <a:t>colic</a:t>
            </a:r>
          </a:p>
          <a:p>
            <a:pPr>
              <a:spcAft>
                <a:spcPts val="0"/>
              </a:spcAft>
            </a:pPr>
            <a:r>
              <a:rPr lang="en-GB" sz="9600" dirty="0" smtClean="0"/>
              <a:t>Intussusception		Gastro-oesophageal </a:t>
            </a:r>
            <a:r>
              <a:rPr lang="en-GB" sz="9600" dirty="0"/>
              <a:t>reflux</a:t>
            </a:r>
          </a:p>
          <a:p>
            <a:pPr>
              <a:spcAft>
                <a:spcPts val="0"/>
              </a:spcAft>
            </a:pPr>
            <a:r>
              <a:rPr lang="en-GB" sz="9600" dirty="0" smtClean="0"/>
              <a:t>Surgical causes		H </a:t>
            </a:r>
            <a:r>
              <a:rPr lang="en-GB" sz="9600" dirty="0"/>
              <a:t>pylori infection and ulcers</a:t>
            </a:r>
          </a:p>
          <a:p>
            <a:pPr>
              <a:spcAft>
                <a:spcPts val="0"/>
              </a:spcAft>
            </a:pPr>
            <a:r>
              <a:rPr lang="en-GB" sz="9600" dirty="0" smtClean="0"/>
              <a:t>				Coeliac </a:t>
            </a:r>
            <a:r>
              <a:rPr lang="en-GB" sz="9600" dirty="0" smtClean="0"/>
              <a:t>disease</a:t>
            </a:r>
          </a:p>
          <a:p>
            <a:pPr marL="1471400" lvl="8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9000" dirty="0" smtClean="0"/>
              <a:t>			Mesenteric adenitis</a:t>
            </a:r>
            <a:endParaRPr lang="en-GB" sz="9000" dirty="0" smtClean="0"/>
          </a:p>
          <a:p>
            <a:pPr>
              <a:spcAft>
                <a:spcPts val="0"/>
              </a:spcAft>
            </a:pPr>
            <a:r>
              <a:rPr lang="en-GB" sz="9600" dirty="0"/>
              <a:t> </a:t>
            </a:r>
            <a:r>
              <a:rPr lang="en-GB" sz="9600" dirty="0" smtClean="0"/>
              <a:t>				</a:t>
            </a:r>
            <a:r>
              <a:rPr lang="en-GB" sz="9000" dirty="0" smtClean="0"/>
              <a:t>Abdominal migraine</a:t>
            </a:r>
          </a:p>
          <a:p>
            <a:pPr>
              <a:spcAft>
                <a:spcPts val="0"/>
              </a:spcAft>
            </a:pPr>
            <a:r>
              <a:rPr lang="en-GB" sz="9600" dirty="0"/>
              <a:t> </a:t>
            </a:r>
            <a:r>
              <a:rPr lang="en-GB" sz="9600" dirty="0" smtClean="0"/>
              <a:t>				Ovarian pathology</a:t>
            </a:r>
          </a:p>
          <a:p>
            <a:pPr>
              <a:spcAft>
                <a:spcPts val="0"/>
              </a:spcAft>
            </a:pPr>
            <a:r>
              <a:rPr lang="en-GB" sz="9600" dirty="0" smtClean="0"/>
              <a:t>			  	Inflammatory </a:t>
            </a:r>
            <a:r>
              <a:rPr lang="en-GB" sz="9600" dirty="0"/>
              <a:t>bowel </a:t>
            </a:r>
            <a:r>
              <a:rPr lang="en-GB" sz="9600" dirty="0" smtClean="0"/>
              <a:t>disease</a:t>
            </a:r>
          </a:p>
          <a:p>
            <a:pPr>
              <a:spcAft>
                <a:spcPts val="0"/>
              </a:spcAft>
            </a:pPr>
            <a:r>
              <a:rPr lang="en-GB" sz="9600" dirty="0"/>
              <a:t> </a:t>
            </a:r>
            <a:r>
              <a:rPr lang="en-GB" sz="9600" dirty="0" smtClean="0"/>
              <a:t>				Other – liver, gallbladder, neoplasia </a:t>
            </a:r>
            <a:r>
              <a:rPr lang="en-GB" sz="9600" dirty="0" err="1" smtClean="0"/>
              <a:t>eg</a:t>
            </a:r>
            <a:r>
              <a:rPr lang="en-GB" sz="9600" dirty="0" smtClean="0"/>
              <a:t> Wilms </a:t>
            </a:r>
            <a:r>
              <a:rPr lang="en-GB" sz="7000" dirty="0" smtClean="0"/>
              <a:t>			</a:t>
            </a:r>
            <a:endParaRPr lang="en-GB" sz="7000" dirty="0"/>
          </a:p>
          <a:p>
            <a:endParaRPr lang="en-GB" sz="28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52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470" y="0"/>
            <a:ext cx="10058400" cy="1450757"/>
          </a:xfrm>
        </p:spPr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70" y="1861776"/>
            <a:ext cx="10058400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When did it begin? 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Where is the pain?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How often does it come/any pattern to pain?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Any associated symptoms/diet?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Family history/life events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School – how is it going and attendance record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Travel history (vaccinations/malaria R</a:t>
            </a:r>
            <a:r>
              <a:rPr lang="en-GB" sz="2400" baseline="-25000" dirty="0" smtClean="0"/>
              <a:t>x</a:t>
            </a:r>
            <a:r>
              <a:rPr lang="en-GB" sz="2400" dirty="0" smtClean="0"/>
              <a:t> if been abroad)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Bowels – use Bristol stool chart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What do parents/child think this is?</a:t>
            </a:r>
            <a:endParaRPr lang="en-GB" sz="2400" dirty="0"/>
          </a:p>
        </p:txBody>
      </p:sp>
      <p:pic>
        <p:nvPicPr>
          <p:cNvPr id="4" name="Picture 2" descr="http://upload.wikimedia.org/wikipedia/commons/thumb/2/21/Bristol_stool_chart.svg/2000px-Bristol_stool_char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83642" y="1861776"/>
            <a:ext cx="3556699" cy="4451667"/>
          </a:xfrm>
          <a:prstGeom prst="rect">
            <a:avLst/>
          </a:prstGeom>
          <a:noFill/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eart of England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1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06" y="222434"/>
            <a:ext cx="10058400" cy="1450757"/>
          </a:xfrm>
        </p:spPr>
        <p:txBody>
          <a:bodyPr/>
          <a:lstStyle/>
          <a:p>
            <a:r>
              <a:rPr lang="en-GB" dirty="0" smtClean="0"/>
              <a:t>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6" y="1958030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General physical examination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Mouth – for ulcers/cobblestone appearance of buccal mucosa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Eyes for anaemia and jaundice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Hands for clubbing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Anus – no PR in a child but inspect for skin tags, fissures </a:t>
            </a:r>
            <a:r>
              <a:rPr lang="en-GB" sz="2800" dirty="0" err="1" smtClean="0"/>
              <a:t>etc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Genitalia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Dipstick urine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Plot height and weight on a centile chart</a:t>
            </a:r>
          </a:p>
          <a:p>
            <a:endParaRPr lang="en-GB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1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554" y="206393"/>
            <a:ext cx="10058400" cy="1450757"/>
          </a:xfrm>
        </p:spPr>
        <p:txBody>
          <a:bodyPr/>
          <a:lstStyle/>
          <a:p>
            <a:r>
              <a:rPr lang="en-GB" dirty="0" smtClean="0"/>
              <a:t>Normal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59" y="1893861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Reassurance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Monitor growth and school attendance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If persists and family not reassured then do FBC, U+Es, LFTs, ESR, CRP, coeliac screen + IgA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AXR not usually helpful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Ultrasound has virtually no yield unless specific pathology is suspected from history and examination.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60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450757"/>
          </a:xfrm>
        </p:spPr>
        <p:txBody>
          <a:bodyPr/>
          <a:lstStyle/>
          <a:p>
            <a:r>
              <a:rPr lang="en-GB" dirty="0" smtClean="0"/>
              <a:t>Gastroenteritis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95" y="1749013"/>
            <a:ext cx="10995259" cy="4748040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600" dirty="0" smtClean="0"/>
              <a:t>Seek history of travel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600" dirty="0" smtClean="0"/>
              <a:t>Stool for virology, culture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600" dirty="0" smtClean="0"/>
              <a:t>Campylobacter </a:t>
            </a:r>
            <a:r>
              <a:rPr lang="en-GB" sz="2600" dirty="0" err="1" smtClean="0"/>
              <a:t>jejuni</a:t>
            </a:r>
            <a:r>
              <a:rPr lang="en-GB" sz="2600" dirty="0" smtClean="0"/>
              <a:t> – can have bloody diarrhoea. Tends to be young children. Usually self limiting but treat with erythromycin if severe, persistent or child </a:t>
            </a:r>
            <a:r>
              <a:rPr lang="en-GB" sz="2600" dirty="0"/>
              <a:t> </a:t>
            </a:r>
            <a:r>
              <a:rPr lang="en-GB" sz="2600" dirty="0" smtClean="0"/>
              <a:t>&lt; 2 years of age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600" dirty="0" smtClean="0"/>
              <a:t>Clostridium difficile  - stop antibiotics; treat with vancomycin or metronidazole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600" dirty="0" smtClean="0"/>
              <a:t>Salmonella </a:t>
            </a:r>
            <a:r>
              <a:rPr lang="en-GB" sz="2600" dirty="0" err="1" smtClean="0"/>
              <a:t>enteritidis</a:t>
            </a:r>
            <a:r>
              <a:rPr lang="en-GB" sz="2600" dirty="0" smtClean="0"/>
              <a:t> – antibiotics not recommended except if 3 months of age or bacteraemia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600" dirty="0" smtClean="0"/>
              <a:t>E coli including 0157 – haemolytic </a:t>
            </a:r>
            <a:r>
              <a:rPr lang="en-GB" sz="2600" dirty="0" err="1" smtClean="0"/>
              <a:t>uraemic</a:t>
            </a:r>
            <a:r>
              <a:rPr lang="en-GB" sz="2600" dirty="0" smtClean="0"/>
              <a:t> syndrome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600" dirty="0" smtClean="0"/>
              <a:t>Giardia </a:t>
            </a:r>
            <a:r>
              <a:rPr lang="en-GB" sz="2600" dirty="0" err="1" smtClean="0"/>
              <a:t>lambia</a:t>
            </a:r>
            <a:r>
              <a:rPr lang="en-GB" sz="2600" dirty="0" smtClean="0"/>
              <a:t> – treat with metronidazole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600" dirty="0" smtClean="0"/>
              <a:t>Hepatitis A</a:t>
            </a:r>
            <a:endParaRPr lang="en-GB" sz="2600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2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UTI/Pyelonephritis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143" y="1958028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NICE guidelines </a:t>
            </a:r>
            <a:r>
              <a:rPr lang="en-GB" sz="2400" dirty="0"/>
              <a:t>- </a:t>
            </a: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www.nice.org.uk/Guidance/CG54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Clean catch sample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Dipstick testing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Renal ultrasound only if &lt;6months, atypical infection in older children or recurrent</a:t>
            </a:r>
            <a:endParaRPr lang="en-GB" sz="24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3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38" y="254519"/>
            <a:ext cx="10058400" cy="1450757"/>
          </a:xfrm>
        </p:spPr>
        <p:txBody>
          <a:bodyPr/>
          <a:lstStyle/>
          <a:p>
            <a:r>
              <a:rPr lang="en-GB" dirty="0" err="1" smtClean="0"/>
              <a:t>Intussuception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38" y="1829691"/>
            <a:ext cx="10058400" cy="44908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1 in 250 infants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Invagination of one part of bowel into adjacent bowel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Peak incidence 6-9 months; other ages with underlying factor </a:t>
            </a:r>
            <a:r>
              <a:rPr lang="en-GB" sz="2400" dirty="0" err="1" smtClean="0"/>
              <a:t>eg</a:t>
            </a:r>
            <a:r>
              <a:rPr lang="en-GB" sz="2400" dirty="0" smtClean="0"/>
              <a:t> </a:t>
            </a:r>
            <a:r>
              <a:rPr lang="en-GB" sz="2400" dirty="0" err="1" smtClean="0"/>
              <a:t>Meckels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Colicky pain, drawing up of legs, vomiting becoming bilious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Can sometimes feel sausage shaped mass in abdomen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Redcurrant jelly stools occur as progresses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Refer immediately as need fluid resuscitation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Can be more chronic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Reduction non-operative or operative with resection if bowel non-viable</a:t>
            </a:r>
            <a:endParaRPr lang="en-GB" sz="2400" dirty="0"/>
          </a:p>
        </p:txBody>
      </p:sp>
      <p:pic>
        <p:nvPicPr>
          <p:cNvPr id="4" name="Picture 5" descr="Heart of Englan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64" y="458677"/>
            <a:ext cx="1962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0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887</TotalTime>
  <Words>1321</Words>
  <Application>Microsoft Office PowerPoint</Application>
  <PresentationFormat>Custom</PresentationFormat>
  <Paragraphs>204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Retrospect</vt:lpstr>
      <vt:lpstr>Abdominal Pain in Children</vt:lpstr>
      <vt:lpstr>PowerPoint Presentation</vt:lpstr>
      <vt:lpstr>Causes</vt:lpstr>
      <vt:lpstr>History</vt:lpstr>
      <vt:lpstr>Examination</vt:lpstr>
      <vt:lpstr>Normal findings</vt:lpstr>
      <vt:lpstr>Gastroenteritis</vt:lpstr>
      <vt:lpstr>UTI/Pyelonephritis</vt:lpstr>
      <vt:lpstr>Intussuception</vt:lpstr>
      <vt:lpstr>Constipation</vt:lpstr>
      <vt:lpstr>Treatment of constipation (functional)</vt:lpstr>
      <vt:lpstr>Disimpaction regime</vt:lpstr>
      <vt:lpstr>Recommended fluid intake if hot, exercising or obese need more</vt:lpstr>
      <vt:lpstr>Functional abdominal pain</vt:lpstr>
      <vt:lpstr>Coeliac disease</vt:lpstr>
      <vt:lpstr>Infantile colic</vt:lpstr>
      <vt:lpstr>Gastro-oesophageal reflux</vt:lpstr>
      <vt:lpstr>Inflammatory bowel disease – Ulcerative Colitis</vt:lpstr>
      <vt:lpstr>Inflammatory bowel disease  – Crohn’s disease</vt:lpstr>
      <vt:lpstr>H Pylori infection and ulcers</vt:lpstr>
      <vt:lpstr>Irritable bowel syndrome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Abdominal Pain in Children</dc:title>
  <dc:creator>helen melvin</dc:creator>
  <cp:lastModifiedBy>Heart of England Foundation Trust</cp:lastModifiedBy>
  <cp:revision>28</cp:revision>
  <dcterms:created xsi:type="dcterms:W3CDTF">2017-03-15T20:21:04Z</dcterms:created>
  <dcterms:modified xsi:type="dcterms:W3CDTF">2017-03-28T15:19:43Z</dcterms:modified>
</cp:coreProperties>
</file>