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7" name="Shape 12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b="1"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4000"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bg>
      <p:bgPr>
        <a:gradFill flip="none" rotWithShape="1">
          <a:gsLst>
            <a:gs pos="0">
              <a:srgbClr val="2E2E45"/>
            </a:gs>
            <a:gs pos="100000">
              <a:srgbClr val="656599"/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title"/>
          </p:nvPr>
        </p:nvSpPr>
        <p:spPr>
          <a:xfrm>
            <a:off x="975359" y="541866"/>
            <a:ext cx="11054082" cy="2275841"/>
          </a:xfrm>
          <a:prstGeom prst="rect">
            <a:avLst/>
          </a:prstGeom>
        </p:spPr>
        <p:txBody>
          <a:bodyPr lIns="72248" tIns="72248" rIns="72248" bIns="72248"/>
          <a:lstStyle>
            <a:lvl1pPr algn="l" defTabSz="650240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8" name="Shape 118"/>
          <p:cNvSpPr/>
          <p:nvPr>
            <p:ph type="body" idx="1"/>
          </p:nvPr>
        </p:nvSpPr>
        <p:spPr>
          <a:xfrm>
            <a:off x="975359" y="2817706"/>
            <a:ext cx="11054082" cy="6935895"/>
          </a:xfrm>
          <a:prstGeom prst="rect">
            <a:avLst/>
          </a:prstGeom>
        </p:spPr>
        <p:txBody>
          <a:bodyPr lIns="72248" tIns="72248" rIns="72248" bIns="72248" anchor="t"/>
          <a:lstStyle>
            <a:lvl1pPr marL="0" indent="0" defTabSz="65024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  <a:lvl2pPr marL="0" indent="228600" defTabSz="65024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2pPr>
            <a:lvl3pPr marL="0" indent="457200" defTabSz="65024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3pPr>
            <a:lvl4pPr marL="0" indent="685800" defTabSz="65024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4pPr>
            <a:lvl5pPr marL="0" indent="914400" defTabSz="65024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hape 119"/>
          <p:cNvSpPr/>
          <p:nvPr/>
        </p:nvSpPr>
        <p:spPr>
          <a:xfrm>
            <a:off x="5510336" y="4233786"/>
            <a:ext cx="1167577" cy="803146"/>
          </a:xfrm>
          <a:prstGeom prst="rect">
            <a:avLst/>
          </a:prstGeom>
          <a:ln w="12700">
            <a:miter lim="400000"/>
          </a:ln>
        </p:spPr>
        <p:txBody>
          <a:bodyPr wrap="none" lIns="65022" tIns="65022" rIns="65022" bIns="65022">
            <a:spAutoFit/>
          </a:bodyPr>
          <a:lstStyle/>
          <a:p>
            <a:pPr defTabSz="1300480">
              <a:defRPr sz="44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0" name="Shape 120"/>
          <p:cNvSpPr/>
          <p:nvPr>
            <p:ph type="sldNum" sz="quarter" idx="2"/>
          </p:nvPr>
        </p:nvSpPr>
        <p:spPr>
          <a:xfrm>
            <a:off x="10488132" y="8886613"/>
            <a:ext cx="368767" cy="351998"/>
          </a:xfrm>
          <a:prstGeom prst="rect">
            <a:avLst/>
          </a:prstGeom>
        </p:spPr>
        <p:txBody>
          <a:bodyPr lIns="65022" tIns="65022" rIns="65022" bIns="65022"/>
          <a:lstStyle>
            <a:lvl1pPr defTabSz="1300480"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020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762000"/>
            <a:ext cx="5334000" cy="8242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762000"/>
            <a:ext cx="5334000" cy="40005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5003800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2800"/>
            </a:lvl1pPr>
            <a:lvl2pPr marL="762000" indent="-381000">
              <a:spcBef>
                <a:spcPts val="3800"/>
              </a:spcBef>
              <a:defRPr sz="2800"/>
            </a:lvl2pPr>
            <a:lvl3pPr marL="1143000" indent="-381000">
              <a:spcBef>
                <a:spcPts val="3800"/>
              </a:spcBef>
              <a:defRPr sz="2800"/>
            </a:lvl3pPr>
            <a:lvl4pPr marL="1524000" indent="-381000">
              <a:spcBef>
                <a:spcPts val="3800"/>
              </a:spcBef>
              <a:defRPr sz="2800"/>
            </a:lvl4pPr>
            <a:lvl5pPr marL="1905000" indent="-381000">
              <a:spcBef>
                <a:spcPts val="38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18300" y="762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762884"/>
            <a:ext cx="5334000" cy="8229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Management of Neck Lumps</a:t>
            </a:r>
          </a:p>
        </p:txBody>
      </p:sp>
      <p:sp>
        <p:nvSpPr>
          <p:cNvPr id="130" name="Shape 130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315468">
              <a:defRPr sz="1728"/>
            </a:pPr>
            <a:r>
              <a:t>David Howe </a:t>
            </a:r>
          </a:p>
          <a:p>
            <a:pPr defTabSz="315468">
              <a:defRPr sz="1728"/>
            </a:pPr>
            <a:r>
              <a:t>Consultant ENT Surgeon</a:t>
            </a:r>
          </a:p>
          <a:p>
            <a:pPr defTabSz="315468">
              <a:defRPr sz="1728"/>
            </a:pPr>
            <a:r>
              <a:t>Heart of England Foundation Trust</a:t>
            </a:r>
          </a:p>
          <a:p>
            <a:pPr defTabSz="315468">
              <a:defRPr sz="1728"/>
            </a:pPr>
            <a:r>
              <a:t>Spire Parkway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Submandibular masses</a:t>
            </a:r>
          </a:p>
        </p:txBody>
      </p:sp>
      <p:sp>
        <p:nvSpPr>
          <p:cNvPr id="160" name="Shape 16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6052" indent="-416052" defTabSz="531622">
              <a:spcBef>
                <a:spcPts val="3800"/>
              </a:spcBef>
              <a:defRPr sz="3458"/>
            </a:pPr>
            <a:r>
              <a:t>Most common site for a calculus</a:t>
            </a:r>
          </a:p>
          <a:p>
            <a:pPr marL="416052" indent="-416052" defTabSz="531622">
              <a:spcBef>
                <a:spcPts val="3800"/>
              </a:spcBef>
              <a:defRPr sz="3458"/>
            </a:pPr>
            <a:r>
              <a:t>Often show up on uss but sometimes requires ct</a:t>
            </a:r>
          </a:p>
          <a:p>
            <a:pPr marL="416052" indent="-416052" defTabSz="531622">
              <a:spcBef>
                <a:spcPts val="3800"/>
              </a:spcBef>
              <a:defRPr sz="3458"/>
            </a:pPr>
            <a:r>
              <a:t>Treatment options - conservative, endoscopic, open</a:t>
            </a:r>
          </a:p>
          <a:p>
            <a:pPr marL="416052" indent="-416052" defTabSz="531622">
              <a:spcBef>
                <a:spcPts val="3800"/>
              </a:spcBef>
              <a:defRPr sz="3458"/>
            </a:pPr>
            <a:r>
              <a:t>Tumours, benign generally a PA, remember 50% rate of malignancy.</a:t>
            </a:r>
          </a:p>
          <a:p>
            <a:pPr marL="416052" indent="-416052" defTabSz="531622">
              <a:spcBef>
                <a:spcPts val="3800"/>
              </a:spcBef>
              <a:defRPr sz="3458"/>
            </a:pPr>
            <a:r>
              <a:t>Assess with USS and probably FNA</a:t>
            </a:r>
          </a:p>
          <a:p>
            <a:pPr marL="416052" indent="-416052" defTabSz="531622">
              <a:spcBef>
                <a:spcPts val="3800"/>
              </a:spcBef>
              <a:defRPr sz="3458"/>
            </a:pPr>
            <a:r>
              <a:t>Surgery generally primary treatment.</a:t>
            </a:r>
          </a:p>
        </p:txBody>
      </p:sp>
      <p:pic>
        <p:nvPicPr>
          <p:cNvPr id="161" name="Screen Shot 2017-01-18 at 16.13.2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68751" y="6877158"/>
            <a:ext cx="4279296" cy="22290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900"/>
            </a:lvl1pPr>
          </a:lstStyle>
          <a:p>
            <a:pPr/>
            <a:r>
              <a:t>Minor salivary lesions</a:t>
            </a:r>
          </a:p>
        </p:txBody>
      </p:sp>
      <p:sp>
        <p:nvSpPr>
          <p:cNvPr id="164" name="Shape 164"/>
          <p:cNvSpPr/>
          <p:nvPr>
            <p:ph type="body" sz="half" idx="1"/>
          </p:nvPr>
        </p:nvSpPr>
        <p:spPr>
          <a:xfrm>
            <a:off x="952500" y="2590800"/>
            <a:ext cx="7886700" cy="6286500"/>
          </a:xfrm>
          <a:prstGeom prst="rect">
            <a:avLst/>
          </a:prstGeom>
        </p:spPr>
        <p:txBody>
          <a:bodyPr/>
          <a:lstStyle/>
          <a:p>
            <a:pPr/>
            <a:r>
              <a:t>Generally noticed on per oral inspection - often by the patient.</a:t>
            </a:r>
          </a:p>
          <a:p>
            <a:pPr/>
            <a:r>
              <a:t>I would suggest refer in as they need biopsy (60-80% malignant)</a:t>
            </a:r>
          </a:p>
          <a:p>
            <a:pPr/>
            <a:r>
              <a:t>Floor of mouth swelling around submandibular duct could be a calculus or a sublingual tumour or ranula.</a:t>
            </a:r>
          </a:p>
        </p:txBody>
      </p:sp>
      <p:pic>
        <p:nvPicPr>
          <p:cNvPr id="165" name="Screen Shot 2017-01-18 at 16.19.1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62023" y="3677294"/>
            <a:ext cx="3890725" cy="32811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Dental Sepsis</a:t>
            </a:r>
          </a:p>
        </p:txBody>
      </p:sp>
      <p:sp>
        <p:nvSpPr>
          <p:cNvPr id="168" name="Shape 168"/>
          <p:cNvSpPr/>
          <p:nvPr>
            <p:ph type="body" idx="1"/>
          </p:nvPr>
        </p:nvSpPr>
        <p:spPr>
          <a:xfrm>
            <a:off x="952500" y="2590800"/>
            <a:ext cx="8480971" cy="6286500"/>
          </a:xfrm>
          <a:prstGeom prst="rect">
            <a:avLst/>
          </a:prstGeom>
        </p:spPr>
        <p:txBody>
          <a:bodyPr/>
          <a:lstStyle/>
          <a:p>
            <a:pPr marL="361188" indent="-361188" defTabSz="461518">
              <a:spcBef>
                <a:spcPts val="3300"/>
              </a:spcBef>
              <a:defRPr sz="3002"/>
            </a:pPr>
            <a:r>
              <a:t>Increasingly common!! Dearth of NHS dentistry</a:t>
            </a:r>
          </a:p>
          <a:p>
            <a:pPr marL="361188" indent="-361188" defTabSz="461518">
              <a:spcBef>
                <a:spcPts val="3300"/>
              </a:spcBef>
              <a:defRPr sz="3002"/>
            </a:pPr>
            <a:r>
              <a:t>Patients presenting with deep space neck infections and swellings under mandible</a:t>
            </a:r>
          </a:p>
          <a:p>
            <a:pPr marL="361188" indent="-361188" defTabSz="461518">
              <a:spcBef>
                <a:spcPts val="3300"/>
              </a:spcBef>
              <a:defRPr sz="3002"/>
            </a:pPr>
            <a:r>
              <a:t>Particularly consider this in submental swellings and those with discharge</a:t>
            </a:r>
          </a:p>
          <a:p>
            <a:pPr marL="361188" indent="-361188" defTabSz="461518">
              <a:spcBef>
                <a:spcPts val="3300"/>
              </a:spcBef>
              <a:defRPr sz="3002"/>
            </a:pPr>
            <a:r>
              <a:t>Look at teeth, consider OPG and dental review</a:t>
            </a:r>
          </a:p>
          <a:p>
            <a:pPr marL="361188" indent="-361188" defTabSz="461518">
              <a:spcBef>
                <a:spcPts val="3300"/>
              </a:spcBef>
              <a:defRPr sz="3002"/>
            </a:pPr>
            <a:r>
              <a:t>Often need tooth removing to resolve problems</a:t>
            </a:r>
          </a:p>
        </p:txBody>
      </p:sp>
      <p:pic>
        <p:nvPicPr>
          <p:cNvPr id="169" name="Screen Shot 2017-01-18 at 16.18.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39945" y="3415085"/>
            <a:ext cx="3920244" cy="29234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Branchial cyst</a:t>
            </a:r>
          </a:p>
        </p:txBody>
      </p:sp>
      <p:sp>
        <p:nvSpPr>
          <p:cNvPr id="172" name="Shape 172"/>
          <p:cNvSpPr/>
          <p:nvPr>
            <p:ph type="body" sz="half" idx="1"/>
          </p:nvPr>
        </p:nvSpPr>
        <p:spPr>
          <a:xfrm>
            <a:off x="952500" y="2590800"/>
            <a:ext cx="7980809" cy="6286500"/>
          </a:xfrm>
          <a:prstGeom prst="rect">
            <a:avLst/>
          </a:prstGeom>
        </p:spPr>
        <p:txBody>
          <a:bodyPr/>
          <a:lstStyle/>
          <a:p>
            <a:pPr marL="443484" indent="-443484" defTabSz="566674">
              <a:spcBef>
                <a:spcPts val="4000"/>
              </a:spcBef>
              <a:defRPr sz="3686"/>
            </a:pPr>
            <a:r>
              <a:t>Common presentation of sudden swelling in level 2/3 of neck</a:t>
            </a:r>
          </a:p>
          <a:p>
            <a:pPr marL="443484" indent="-443484" defTabSz="566674">
              <a:spcBef>
                <a:spcPts val="4000"/>
              </a:spcBef>
              <a:defRPr sz="3686"/>
            </a:pPr>
            <a:r>
              <a:t>Occurs in late teens and early 20’s</a:t>
            </a:r>
          </a:p>
          <a:p>
            <a:pPr marL="443484" indent="-443484" defTabSz="566674">
              <a:spcBef>
                <a:spcPts val="4000"/>
              </a:spcBef>
              <a:defRPr sz="3686"/>
            </a:pPr>
            <a:r>
              <a:t>Can occur later in life but in age over 40 consider possible sinister causes.</a:t>
            </a:r>
          </a:p>
          <a:p>
            <a:pPr marL="443484" indent="-443484" defTabSz="566674">
              <a:spcBef>
                <a:spcPts val="4000"/>
              </a:spcBef>
              <a:defRPr sz="3686"/>
            </a:pPr>
            <a:r>
              <a:t>Recommend referral and removal if indicated or wanted.</a:t>
            </a:r>
          </a:p>
        </p:txBody>
      </p:sp>
      <p:pic>
        <p:nvPicPr>
          <p:cNvPr id="173" name="Screen Shot 2017-01-18 at 16.21.0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62085" y="3571014"/>
            <a:ext cx="3857375" cy="26115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Screen Shot 2017-01-18 at 16.21.3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62085" y="6541731"/>
            <a:ext cx="3857375" cy="29131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42900" indent="-342900" defTabSz="438150">
              <a:spcBef>
                <a:spcPts val="3100"/>
              </a:spcBef>
              <a:defRPr sz="2850"/>
            </a:pPr>
            <a:r>
              <a:t>Younger age group, benign lesion ? cystic degeneration of lymph node.</a:t>
            </a:r>
          </a:p>
          <a:p>
            <a:pPr marL="342900" indent="-342900" defTabSz="438150">
              <a:spcBef>
                <a:spcPts val="3100"/>
              </a:spcBef>
              <a:defRPr sz="2850"/>
            </a:pPr>
            <a:r>
              <a:t>Over 40’s likely to be benign, but possibility of cystic metastasis from a SCC</a:t>
            </a:r>
          </a:p>
          <a:p>
            <a:pPr marL="342900" indent="-342900" defTabSz="438150">
              <a:spcBef>
                <a:spcPts val="3100"/>
              </a:spcBef>
              <a:defRPr sz="2850"/>
            </a:pPr>
            <a:r>
              <a:t>Therefore more extensive workup in higher risk group and often pet scan undertaken</a:t>
            </a:r>
          </a:p>
          <a:p>
            <a:pPr marL="342900" indent="-342900" defTabSz="438150">
              <a:spcBef>
                <a:spcPts val="3100"/>
              </a:spcBef>
              <a:defRPr sz="2850"/>
            </a:pPr>
            <a:r>
              <a:t>Objective to identify potential primary lesion and avoid surgery to neck unless therapeutic.</a:t>
            </a:r>
          </a:p>
          <a:p>
            <a:pPr marL="342900" indent="-342900" defTabSz="438150">
              <a:spcBef>
                <a:spcPts val="3100"/>
              </a:spcBef>
              <a:defRPr sz="2850"/>
            </a:pPr>
            <a:r>
              <a:t>Definitely consider 2WW referral for these, particularly in over 40’s</a:t>
            </a:r>
          </a:p>
          <a:p>
            <a:pPr marL="342900" indent="-342900" defTabSz="438150">
              <a:spcBef>
                <a:spcPts val="3100"/>
              </a:spcBef>
              <a:defRPr sz="2850"/>
            </a:pPr>
            <a:r>
              <a:t>Most turn out to be benign, very rarely a cystic metastasis from a thyroid cancer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Lymph nodes</a:t>
            </a:r>
          </a:p>
        </p:txBody>
      </p:sp>
      <p:sp>
        <p:nvSpPr>
          <p:cNvPr id="179" name="Shape 17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1479" indent="-411479" defTabSz="525779">
              <a:spcBef>
                <a:spcPts val="3700"/>
              </a:spcBef>
              <a:defRPr sz="3420"/>
            </a:pPr>
            <a:r>
              <a:t>Can be difficult sometimes to prove there is nothing of concern</a:t>
            </a:r>
          </a:p>
          <a:p>
            <a:pPr marL="411479" indent="-411479" defTabSz="525779">
              <a:spcBef>
                <a:spcPts val="3700"/>
              </a:spcBef>
              <a:defRPr sz="3420"/>
            </a:pPr>
            <a:r>
              <a:t>Worries about over/under investigating</a:t>
            </a:r>
          </a:p>
          <a:p>
            <a:pPr marL="411479" indent="-411479" defTabSz="525779">
              <a:spcBef>
                <a:spcPts val="3700"/>
              </a:spcBef>
              <a:defRPr sz="3420"/>
            </a:pPr>
            <a:r>
              <a:t>Possible risk of not identifying a low grade/quiescent lymphoma</a:t>
            </a:r>
          </a:p>
          <a:p>
            <a:pPr marL="411479" indent="-411479" defTabSz="525779">
              <a:spcBef>
                <a:spcPts val="3700"/>
              </a:spcBef>
              <a:defRPr sz="3420"/>
            </a:pPr>
            <a:r>
              <a:t>Limitations of both imaging/biopsy/clinical assessment</a:t>
            </a:r>
          </a:p>
          <a:p>
            <a:pPr marL="411479" indent="-411479" defTabSz="525779">
              <a:spcBef>
                <a:spcPts val="3700"/>
              </a:spcBef>
              <a:defRPr sz="3420"/>
            </a:pPr>
            <a:r>
              <a:t>Risks of lymph node biopsy not inconsiderable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88620" indent="-388620" defTabSz="496570">
              <a:spcBef>
                <a:spcPts val="3500"/>
              </a:spcBef>
              <a:defRPr sz="3230"/>
            </a:pPr>
            <a:r>
              <a:t>Consider</a:t>
            </a:r>
          </a:p>
          <a:p>
            <a:pPr marL="388620" indent="-388620" defTabSz="496570">
              <a:spcBef>
                <a:spcPts val="3500"/>
              </a:spcBef>
              <a:defRPr sz="3230"/>
            </a:pPr>
            <a:r>
              <a:t>Age</a:t>
            </a:r>
          </a:p>
          <a:p>
            <a:pPr marL="388620" indent="-388620" defTabSz="496570">
              <a:spcBef>
                <a:spcPts val="3500"/>
              </a:spcBef>
              <a:defRPr sz="3230"/>
            </a:pPr>
            <a:r>
              <a:t>Duration and associated symptoms</a:t>
            </a:r>
          </a:p>
          <a:p>
            <a:pPr marL="388620" indent="-388620" defTabSz="496570">
              <a:spcBef>
                <a:spcPts val="3500"/>
              </a:spcBef>
              <a:defRPr sz="3230"/>
            </a:pPr>
            <a:r>
              <a:t>Risk factors</a:t>
            </a:r>
          </a:p>
          <a:p>
            <a:pPr marL="388620" indent="-388620" defTabSz="496570">
              <a:spcBef>
                <a:spcPts val="3500"/>
              </a:spcBef>
              <a:defRPr sz="3230"/>
            </a:pPr>
            <a:r>
              <a:t>Size definitely matters!!!!</a:t>
            </a:r>
          </a:p>
          <a:p>
            <a:pPr marL="388620" indent="-388620" defTabSz="496570">
              <a:spcBef>
                <a:spcPts val="3500"/>
              </a:spcBef>
              <a:defRPr sz="3230"/>
            </a:pPr>
            <a:r>
              <a:t>Location of nodes is important, particularly supraclavicuar and posterior triangle</a:t>
            </a:r>
          </a:p>
          <a:p>
            <a:pPr marL="388620" indent="-388620" defTabSz="496570">
              <a:spcBef>
                <a:spcPts val="3500"/>
              </a:spcBef>
              <a:defRPr sz="3230"/>
            </a:pPr>
            <a:r>
              <a:t>Careful assessment of throat and ask about pain/swallowing issues etc as patient may not volunteer them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Investigations</a:t>
            </a:r>
          </a:p>
          <a:p>
            <a:pPr/>
            <a:r>
              <a:t>Could simply refer</a:t>
            </a:r>
          </a:p>
          <a:p>
            <a:pPr/>
            <a:r>
              <a:t>If low risk/clinical concern</a:t>
            </a:r>
          </a:p>
          <a:p>
            <a:pPr/>
            <a:r>
              <a:t>Baseline bloods/USS</a:t>
            </a:r>
          </a:p>
          <a:p>
            <a:pPr/>
            <a:r>
              <a:t>How long to allow to improve??</a:t>
            </a:r>
          </a:p>
          <a:p>
            <a:pPr/>
            <a:r>
              <a:t>Patient anxiety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type="body" idx="1"/>
          </p:nvPr>
        </p:nvSpPr>
        <p:spPr>
          <a:xfrm>
            <a:off x="952500" y="1270000"/>
            <a:ext cx="9066511" cy="7213600"/>
          </a:xfrm>
          <a:prstGeom prst="rect">
            <a:avLst/>
          </a:prstGeom>
        </p:spPr>
        <p:txBody>
          <a:bodyPr/>
          <a:lstStyle/>
          <a:p>
            <a:pPr marL="393192" indent="-393192" defTabSz="502412">
              <a:spcBef>
                <a:spcPts val="3600"/>
              </a:spcBef>
              <a:defRPr sz="3268"/>
            </a:pPr>
            <a:r>
              <a:t>USS of lymph nodes</a:t>
            </a:r>
          </a:p>
          <a:p>
            <a:pPr marL="393192" indent="-393192" defTabSz="502412">
              <a:spcBef>
                <a:spcPts val="3600"/>
              </a:spcBef>
              <a:defRPr sz="3268"/>
            </a:pPr>
            <a:r>
              <a:t>Operator dependant!!</a:t>
            </a:r>
          </a:p>
          <a:p>
            <a:pPr marL="393192" indent="-393192" defTabSz="502412">
              <a:spcBef>
                <a:spcPts val="3600"/>
              </a:spcBef>
              <a:defRPr sz="3268"/>
            </a:pPr>
            <a:r>
              <a:t>Description sometimes difficult to lead management.</a:t>
            </a:r>
          </a:p>
          <a:p>
            <a:pPr marL="393192" indent="-393192" defTabSz="502412">
              <a:spcBef>
                <a:spcPts val="3600"/>
              </a:spcBef>
              <a:defRPr sz="3268"/>
            </a:pPr>
            <a:r>
              <a:t>But - a reactive node should retain a fatty hilum, be ovoid in shape and have a normal vascular pattern despite being enlarged</a:t>
            </a:r>
          </a:p>
          <a:p>
            <a:pPr marL="393192" indent="-393192" defTabSz="502412">
              <a:spcBef>
                <a:spcPts val="3600"/>
              </a:spcBef>
              <a:defRPr sz="3268"/>
            </a:pPr>
            <a:r>
              <a:t>Morphologically abnormal nodes need further investigation, sometimes reactive nodes can look like this and subsequently improve.</a:t>
            </a:r>
          </a:p>
        </p:txBody>
      </p:sp>
      <p:pic>
        <p:nvPicPr>
          <p:cNvPr id="186" name="Screen Shot 2017-01-18 at 16.25.0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68574" y="1514357"/>
            <a:ext cx="4232692" cy="31512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47472" indent="-347472" defTabSz="443991">
              <a:spcBef>
                <a:spcPts val="3100"/>
              </a:spcBef>
              <a:defRPr sz="2888"/>
            </a:pPr>
            <a:r>
              <a:t>Role of referral</a:t>
            </a:r>
          </a:p>
          <a:p>
            <a:pPr marL="347472" indent="-347472" defTabSz="443991">
              <a:spcBef>
                <a:spcPts val="3100"/>
              </a:spcBef>
              <a:defRPr sz="2888"/>
            </a:pPr>
            <a:r>
              <a:t>Allows nasoendoscopy and comprehensive assessment of throat</a:t>
            </a:r>
          </a:p>
          <a:p>
            <a:pPr marL="347472" indent="-347472" defTabSz="443991">
              <a:spcBef>
                <a:spcPts val="3100"/>
              </a:spcBef>
              <a:defRPr sz="2888"/>
            </a:pPr>
            <a:r>
              <a:t>Consideration of fna</a:t>
            </a:r>
          </a:p>
          <a:p>
            <a:pPr marL="347472" indent="-347472" defTabSz="443991">
              <a:spcBef>
                <a:spcPts val="3100"/>
              </a:spcBef>
              <a:defRPr sz="2888"/>
            </a:pPr>
            <a:r>
              <a:t>May require open lymph node biopsy</a:t>
            </a:r>
          </a:p>
          <a:p>
            <a:pPr marL="347472" indent="-347472" defTabSz="443991">
              <a:spcBef>
                <a:spcPts val="3100"/>
              </a:spcBef>
              <a:defRPr sz="2888"/>
            </a:pPr>
            <a:r>
              <a:t>Limitations of fna in neck nodes, may give an indication of high grade lymphoma but not diagnostic and either a core biopsy or open biopsy needed.</a:t>
            </a:r>
          </a:p>
          <a:p>
            <a:pPr marL="347472" indent="-347472" defTabSz="443991">
              <a:spcBef>
                <a:spcPts val="3100"/>
              </a:spcBef>
              <a:defRPr sz="2888"/>
            </a:pPr>
            <a:r>
              <a:t>Can infer if likely to be granulomatous e.g. TB</a:t>
            </a:r>
          </a:p>
          <a:p>
            <a:pPr marL="347472" indent="-347472" defTabSz="443991">
              <a:spcBef>
                <a:spcPts val="3100"/>
              </a:spcBef>
              <a:defRPr sz="2888"/>
            </a:pPr>
            <a:r>
              <a:t>Node maybe related to either a systemic metastasis or unknown primary lesion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to cover?</a:t>
            </a:r>
          </a:p>
        </p:txBody>
      </p:sp>
      <p:sp>
        <p:nvSpPr>
          <p:cNvPr id="133" name="Shape 1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Common neck lumps</a:t>
            </a:r>
          </a:p>
          <a:p>
            <a:pPr/>
            <a:r>
              <a:t>What the likely pathology is</a:t>
            </a:r>
          </a:p>
          <a:p>
            <a:pPr/>
            <a:r>
              <a:t>Initial investigations and management</a:t>
            </a:r>
          </a:p>
          <a:p>
            <a:pPr/>
            <a:r>
              <a:t>Red Flags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type="body" idx="1"/>
          </p:nvPr>
        </p:nvSpPr>
        <p:spPr>
          <a:xfrm>
            <a:off x="1353939" y="3467100"/>
            <a:ext cx="10296923" cy="4954042"/>
          </a:xfrm>
          <a:prstGeom prst="rect">
            <a:avLst/>
          </a:prstGeom>
        </p:spPr>
        <p:txBody>
          <a:bodyPr/>
          <a:lstStyle/>
          <a:p>
            <a:pPr marL="301752" indent="-301752" defTabSz="385572">
              <a:spcBef>
                <a:spcPts val="2700"/>
              </a:spcBef>
              <a:defRPr sz="2508"/>
            </a:pPr>
            <a:r>
              <a:t>Unknown primary</a:t>
            </a:r>
          </a:p>
          <a:p>
            <a:pPr marL="301752" indent="-301752" defTabSz="385572">
              <a:spcBef>
                <a:spcPts val="2700"/>
              </a:spcBef>
              <a:defRPr sz="2508"/>
            </a:pPr>
            <a:r>
              <a:t>Carcinoma in lymph node with no primary evident</a:t>
            </a:r>
          </a:p>
          <a:p>
            <a:pPr marL="301752" indent="-301752" defTabSz="385572">
              <a:spcBef>
                <a:spcPts val="2700"/>
              </a:spcBef>
              <a:defRPr sz="2508"/>
            </a:pPr>
            <a:r>
              <a:t>May be head and neck primary levels 1-4</a:t>
            </a:r>
          </a:p>
          <a:p>
            <a:pPr marL="301752" indent="-301752" defTabSz="385572">
              <a:spcBef>
                <a:spcPts val="2700"/>
              </a:spcBef>
              <a:defRPr sz="2508"/>
            </a:pPr>
            <a:r>
              <a:t>Distant primary more likely in supraclavicular node - lung/bowel/renal etc</a:t>
            </a:r>
          </a:p>
          <a:p>
            <a:pPr marL="301752" indent="-301752" defTabSz="385572">
              <a:spcBef>
                <a:spcPts val="2700"/>
              </a:spcBef>
              <a:defRPr sz="2508"/>
            </a:pPr>
            <a:r>
              <a:t>Role of cross sectional imaging and PET scan</a:t>
            </a:r>
          </a:p>
          <a:p>
            <a:pPr marL="301752" indent="-301752" defTabSz="385572">
              <a:spcBef>
                <a:spcPts val="2700"/>
              </a:spcBef>
              <a:defRPr sz="2508"/>
            </a:pPr>
            <a:r>
              <a:t>Head and neck primary often an occult tonsillar tumour or tongue base primary</a:t>
            </a:r>
          </a:p>
        </p:txBody>
      </p:sp>
      <p:pic>
        <p:nvPicPr>
          <p:cNvPr id="191" name="Screen Shot 2017-01-18 at 16.26.2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59190" y="849042"/>
            <a:ext cx="5615484" cy="27433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type="title"/>
          </p:nvPr>
        </p:nvSpPr>
        <p:spPr>
          <a:xfrm>
            <a:off x="1896533" y="-397370"/>
            <a:ext cx="11054081" cy="2275842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FFFFFF"/>
                </a:solidFill>
              </a:defRPr>
            </a:lvl1pPr>
          </a:lstStyle>
          <a:p>
            <a:pPr/>
            <a:r>
              <a:t>Thyroid Nodules </a:t>
            </a:r>
          </a:p>
        </p:txBody>
      </p:sp>
      <p:sp>
        <p:nvSpPr>
          <p:cNvPr id="194" name="Shape 194"/>
          <p:cNvSpPr/>
          <p:nvPr>
            <p:ph type="body" sz="half" idx="1"/>
          </p:nvPr>
        </p:nvSpPr>
        <p:spPr>
          <a:xfrm>
            <a:off x="567084" y="1629339"/>
            <a:ext cx="12287110" cy="3979405"/>
          </a:xfrm>
          <a:prstGeom prst="rect">
            <a:avLst/>
          </a:prstGeom>
        </p:spPr>
        <p:txBody>
          <a:bodyPr/>
          <a:lstStyle/>
          <a:p>
            <a:pPr defTabSz="500684">
              <a:defRPr sz="2156">
                <a:solidFill>
                  <a:srgbClr val="FFFFFF"/>
                </a:solidFill>
              </a:defRPr>
            </a:pPr>
          </a:p>
          <a:p>
            <a:pPr defTabSz="500684">
              <a:defRPr sz="2156">
                <a:solidFill>
                  <a:srgbClr val="FFFFFF"/>
                </a:solidFill>
              </a:defRPr>
            </a:pPr>
            <a:r>
              <a:t>Thyroid Nodules are very common circa 45% of female population age over 50 have thyroid nodules</a:t>
            </a:r>
          </a:p>
          <a:p>
            <a:pPr defTabSz="500684">
              <a:defRPr sz="2156">
                <a:solidFill>
                  <a:srgbClr val="FFFFFF"/>
                </a:solidFill>
              </a:defRPr>
            </a:pPr>
          </a:p>
          <a:p>
            <a:pPr defTabSz="500684">
              <a:defRPr sz="2156">
                <a:solidFill>
                  <a:srgbClr val="FFFFFF"/>
                </a:solidFill>
              </a:defRPr>
            </a:pPr>
            <a:r>
              <a:t>Malignancy relatively rare.</a:t>
            </a:r>
          </a:p>
          <a:p>
            <a:pPr defTabSz="500684">
              <a:defRPr sz="2156">
                <a:solidFill>
                  <a:srgbClr val="FFFFFF"/>
                </a:solidFill>
              </a:defRPr>
            </a:pPr>
          </a:p>
          <a:p>
            <a:pPr defTabSz="500684">
              <a:defRPr sz="2156">
                <a:solidFill>
                  <a:srgbClr val="FFFFFF"/>
                </a:solidFill>
              </a:defRPr>
            </a:pPr>
            <a:r>
              <a:t>2010 Annual  incidence in the UK 5.1 per 100,000 women cf 2.3 in 1971-95 (Cancer Registry)</a:t>
            </a:r>
          </a:p>
          <a:p>
            <a:pPr defTabSz="500684">
              <a:defRPr sz="2156">
                <a:solidFill>
                  <a:srgbClr val="FFFFFF"/>
                </a:solidFill>
              </a:defRPr>
            </a:pPr>
          </a:p>
          <a:p>
            <a:pPr defTabSz="500684">
              <a:defRPr sz="2156">
                <a:solidFill>
                  <a:srgbClr val="FFFFFF"/>
                </a:solidFill>
              </a:defRPr>
            </a:pPr>
            <a:r>
              <a:t>900 new cases and 250 deaths recorded in England and Wales per year</a:t>
            </a:r>
          </a:p>
          <a:p>
            <a:pPr defTabSz="500684">
              <a:defRPr sz="2156">
                <a:solidFill>
                  <a:srgbClr val="FFFFFF"/>
                </a:solidFill>
              </a:defRPr>
            </a:pPr>
          </a:p>
          <a:p>
            <a:pPr defTabSz="500684">
              <a:defRPr sz="2156">
                <a:solidFill>
                  <a:srgbClr val="FFFFFF"/>
                </a:solidFill>
              </a:defRPr>
            </a:pPr>
          </a:p>
        </p:txBody>
      </p:sp>
      <p:pic>
        <p:nvPicPr>
          <p:cNvPr id="195" name="Screen Shot 2016-05-10 at 19.20.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03650" y="4446552"/>
            <a:ext cx="8997500" cy="52351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8" name="Shape 198"/>
          <p:cNvSpPr/>
          <p:nvPr>
            <p:ph type="body" idx="1"/>
          </p:nvPr>
        </p:nvSpPr>
        <p:spPr>
          <a:xfrm>
            <a:off x="975359" y="881944"/>
            <a:ext cx="11054082" cy="8871657"/>
          </a:xfrm>
          <a:prstGeom prst="rect">
            <a:avLst/>
          </a:prstGeom>
        </p:spPr>
        <p:txBody>
          <a:bodyPr/>
          <a:lstStyle/>
          <a:p>
            <a:pPr>
              <a:defRPr sz="3400">
                <a:solidFill>
                  <a:srgbClr val="FFFFFF"/>
                </a:solidFill>
              </a:defRPr>
            </a:pPr>
            <a:r>
              <a:t>Most common endocrine malignancy</a:t>
            </a:r>
          </a:p>
          <a:p>
            <a:pPr>
              <a:defRPr sz="3400">
                <a:solidFill>
                  <a:srgbClr val="FFFFFF"/>
                </a:solidFill>
              </a:defRPr>
            </a:pPr>
          </a:p>
          <a:p>
            <a:pPr>
              <a:defRPr sz="3400">
                <a:solidFill>
                  <a:srgbClr val="FFFFFF"/>
                </a:solidFill>
              </a:defRPr>
            </a:pPr>
            <a:r>
              <a:t>Only 1% of all malignancies</a:t>
            </a:r>
          </a:p>
          <a:p>
            <a:pPr>
              <a:defRPr sz="3400">
                <a:solidFill>
                  <a:srgbClr val="FFFFFF"/>
                </a:solidFill>
              </a:defRPr>
            </a:pPr>
          </a:p>
          <a:p>
            <a:pPr>
              <a:defRPr sz="3400">
                <a:solidFill>
                  <a:srgbClr val="FFFFFF"/>
                </a:solidFill>
              </a:defRPr>
            </a:pPr>
          </a:p>
          <a:p>
            <a:pPr>
              <a:defRPr sz="3400">
                <a:solidFill>
                  <a:srgbClr val="FFFFFF"/>
                </a:solidFill>
              </a:defRPr>
            </a:pPr>
          </a:p>
          <a:p>
            <a:pPr>
              <a:defRPr sz="3400">
                <a:solidFill>
                  <a:srgbClr val="FFFFFF"/>
                </a:solidFill>
              </a:defRPr>
            </a:pPr>
            <a:r>
              <a:t>Increasing incidence of PTC - much of this incidental micro papillary carcinoma (&lt;1cm)  or lower stage cancers</a:t>
            </a:r>
          </a:p>
          <a:p>
            <a:pPr>
              <a:defRPr sz="3400">
                <a:solidFill>
                  <a:srgbClr val="FFFFFF"/>
                </a:solidFill>
              </a:defRPr>
            </a:pPr>
          </a:p>
          <a:p>
            <a:pPr>
              <a:defRPr sz="3400">
                <a:solidFill>
                  <a:srgbClr val="FFFFFF"/>
                </a:solidFill>
              </a:defRPr>
            </a:pPr>
            <a:r>
              <a:t>Overall mortality from thyroid cancer unchanged for many years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 indent="0" algn="l" defTabSz="650240">
              <a:defRPr sz="3600">
                <a:latin typeface="Helvetica"/>
                <a:ea typeface="Helvetica"/>
                <a:cs typeface="Helvetica"/>
                <a:sym typeface="Helvetica"/>
              </a:defRPr>
            </a:pPr>
            <a:r>
              <a:t>In Primary Care - What do USS reports mean</a:t>
            </a:r>
          </a:p>
        </p:txBody>
      </p:sp>
      <p:sp>
        <p:nvSpPr>
          <p:cNvPr id="201" name="Shape 20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defTabSz="533196">
              <a:defRPr sz="2296">
                <a:solidFill>
                  <a:srgbClr val="FFFFFF"/>
                </a:solidFill>
              </a:defRPr>
            </a:pPr>
            <a:r>
              <a:t>USS report should hopefully recommend referral to a specialist if there are concerning thyroid lesions.</a:t>
            </a:r>
          </a:p>
          <a:p>
            <a:pPr defTabSz="533196">
              <a:defRPr sz="2296">
                <a:solidFill>
                  <a:srgbClr val="FFFFFF"/>
                </a:solidFill>
              </a:defRPr>
            </a:pPr>
          </a:p>
          <a:p>
            <a:pPr defTabSz="533196">
              <a:defRPr sz="2296">
                <a:solidFill>
                  <a:srgbClr val="FFFFFF"/>
                </a:solidFill>
              </a:defRPr>
            </a:pPr>
            <a:r>
              <a:t>Potential difficulty if report has no explicit U classification and simply descriptive text regarding echogenicity of nodules - what does that mean???</a:t>
            </a:r>
          </a:p>
          <a:p>
            <a:pPr defTabSz="533196">
              <a:defRPr sz="2296">
                <a:solidFill>
                  <a:srgbClr val="FFFFFF"/>
                </a:solidFill>
              </a:defRPr>
            </a:pPr>
          </a:p>
          <a:p>
            <a:pPr defTabSz="533196">
              <a:defRPr sz="2296">
                <a:solidFill>
                  <a:srgbClr val="FFFFFF"/>
                </a:solidFill>
              </a:defRPr>
            </a:pPr>
            <a:r>
              <a:t>Strong family history/previous radiation exposure</a:t>
            </a:r>
          </a:p>
          <a:p>
            <a:pPr defTabSz="533196">
              <a:defRPr sz="2296">
                <a:solidFill>
                  <a:srgbClr val="FFFFFF"/>
                </a:solidFill>
              </a:defRPr>
            </a:pPr>
          </a:p>
          <a:p>
            <a:pPr defTabSz="533196">
              <a:defRPr sz="2296">
                <a:solidFill>
                  <a:srgbClr val="FFFFFF"/>
                </a:solidFill>
              </a:defRPr>
            </a:pPr>
            <a:r>
              <a:t>High TSH - association with increased risk of cancer</a:t>
            </a:r>
          </a:p>
          <a:p>
            <a:pPr defTabSz="533196">
              <a:defRPr sz="2296">
                <a:solidFill>
                  <a:srgbClr val="FFFFFF"/>
                </a:solidFill>
              </a:defRPr>
            </a:pPr>
          </a:p>
          <a:p>
            <a:pPr defTabSz="533196">
              <a:defRPr sz="2296">
                <a:solidFill>
                  <a:srgbClr val="FFFFFF"/>
                </a:solidFill>
              </a:defRPr>
            </a:pPr>
          </a:p>
          <a:p>
            <a:pPr defTabSz="533196">
              <a:defRPr sz="2296">
                <a:solidFill>
                  <a:srgbClr val="FFFFFF"/>
                </a:solidFill>
              </a:defRPr>
            </a:pPr>
          </a:p>
          <a:p>
            <a:pPr defTabSz="533196">
              <a:defRPr sz="2296">
                <a:solidFill>
                  <a:srgbClr val="FFFFFF"/>
                </a:solidFill>
              </a:defRPr>
            </a:pPr>
            <a:r>
              <a:t>Suggest - U2 nodules and euthyroid probably don't require investigation -</a:t>
            </a:r>
            <a:r>
              <a:rPr b="1"/>
              <a:t>subjective</a:t>
            </a:r>
          </a:p>
          <a:p>
            <a:pPr defTabSz="533196">
              <a:defRPr sz="2296">
                <a:solidFill>
                  <a:srgbClr val="FFFFFF"/>
                </a:solidFill>
              </a:defRPr>
            </a:pPr>
            <a:r>
              <a:t>U3 upwards need referral as per 2WW </a:t>
            </a:r>
          </a:p>
          <a:p>
            <a:pPr defTabSz="533196">
              <a:defRPr sz="2296">
                <a:solidFill>
                  <a:srgbClr val="FFFFFF"/>
                </a:solidFill>
              </a:defRPr>
            </a:pPr>
          </a:p>
          <a:p>
            <a:pPr defTabSz="533196">
              <a:defRPr sz="2296">
                <a:solidFill>
                  <a:srgbClr val="FFFFFF"/>
                </a:solidFill>
              </a:defRPr>
            </a:pPr>
            <a:r>
              <a:t>Compressive symptoms/goitre - consideration for decompressing surgery</a:t>
            </a:r>
          </a:p>
          <a:p>
            <a:pPr defTabSz="533196">
              <a:defRPr sz="1312"/>
            </a:pPr>
          </a:p>
          <a:p>
            <a:pPr defTabSz="533196">
              <a:defRPr sz="1312"/>
            </a:pPr>
          </a:p>
          <a:p>
            <a:pPr defTabSz="533196">
              <a:defRPr sz="1312"/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type="title"/>
          </p:nvPr>
        </p:nvSpPr>
        <p:spPr>
          <a:xfrm>
            <a:off x="567084" y="-36125"/>
            <a:ext cx="11054081" cy="2275841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pPr/>
            <a:r>
              <a:t>Does size matter??</a:t>
            </a:r>
          </a:p>
        </p:txBody>
      </p:sp>
      <p:sp>
        <p:nvSpPr>
          <p:cNvPr id="204" name="Shape 204"/>
          <p:cNvSpPr/>
          <p:nvPr>
            <p:ph type="body" idx="1"/>
          </p:nvPr>
        </p:nvSpPr>
        <p:spPr>
          <a:xfrm>
            <a:off x="144497" y="2488141"/>
            <a:ext cx="8597337" cy="6597157"/>
          </a:xfrm>
          <a:prstGeom prst="rect">
            <a:avLst/>
          </a:prstGeom>
        </p:spPr>
        <p:txBody>
          <a:bodyPr/>
          <a:lstStyle/>
          <a:p>
            <a:pPr>
              <a:defRPr sz="3600">
                <a:solidFill>
                  <a:srgbClr val="FFFFFF"/>
                </a:solidFill>
              </a:defRPr>
            </a:pPr>
            <a:r>
              <a:t>Historically as the size of the nodule increased in size the reliability of biopsies and scans reduced.</a:t>
            </a:r>
          </a:p>
          <a:p>
            <a:pPr>
              <a:defRPr sz="3600">
                <a:solidFill>
                  <a:srgbClr val="FFFFFF"/>
                </a:solidFill>
              </a:defRPr>
            </a:pPr>
          </a:p>
          <a:p>
            <a:pPr>
              <a:defRPr sz="3600">
                <a:solidFill>
                  <a:srgbClr val="FFFFFF"/>
                </a:solidFill>
              </a:defRPr>
            </a:pPr>
            <a:r>
              <a:t>Probably minimal increased risk of cancer just uncertainty</a:t>
            </a:r>
          </a:p>
          <a:p>
            <a:pPr>
              <a:defRPr sz="3600">
                <a:solidFill>
                  <a:srgbClr val="FFFFFF"/>
                </a:solidFill>
              </a:defRPr>
            </a:pPr>
          </a:p>
          <a:p>
            <a:pPr>
              <a:defRPr sz="3600">
                <a:solidFill>
                  <a:srgbClr val="FFFFFF"/>
                </a:solidFill>
              </a:defRPr>
            </a:pPr>
            <a:r>
              <a:t>This still applies</a:t>
            </a:r>
          </a:p>
        </p:txBody>
      </p:sp>
      <p:pic>
        <p:nvPicPr>
          <p:cNvPr id="205" name="Screen Shot 2016-05-10 at 19.15.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85695" y="2822789"/>
            <a:ext cx="4104382" cy="63416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type="title"/>
          </p:nvPr>
        </p:nvSpPr>
        <p:spPr>
          <a:xfrm>
            <a:off x="2745457" y="-72250"/>
            <a:ext cx="11054081" cy="2275842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pPr/>
            <a:r>
              <a:t>Imaging is key to investigation of nodules </a:t>
            </a:r>
          </a:p>
        </p:txBody>
      </p:sp>
      <p:sp>
        <p:nvSpPr>
          <p:cNvPr id="208" name="Shape 20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9" name="Screen Shot 2016-05-10 at 19.38.0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4163" y="2026355"/>
            <a:ext cx="7619923" cy="77272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pPr/>
            <a:r>
              <a:t>New Guidelines</a:t>
            </a:r>
          </a:p>
        </p:txBody>
      </p:sp>
      <p:sp>
        <p:nvSpPr>
          <p:cNvPr id="212" name="Shape 21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defTabSz="260096">
              <a:defRPr sz="2160">
                <a:solidFill>
                  <a:srgbClr val="FFFFFF"/>
                </a:solidFill>
              </a:defRPr>
            </a:pPr>
            <a:r>
              <a:t>Aim of guidelines - to reduce unnecessary investigation cost - lots of nodules, most benign</a:t>
            </a:r>
          </a:p>
          <a:p>
            <a:pPr defTabSz="260096">
              <a:defRPr sz="2160">
                <a:solidFill>
                  <a:srgbClr val="FFFFFF"/>
                </a:solidFill>
              </a:defRPr>
            </a:pPr>
          </a:p>
          <a:p>
            <a:pPr defTabSz="260096">
              <a:defRPr sz="2160">
                <a:solidFill>
                  <a:srgbClr val="FFFFFF"/>
                </a:solidFill>
              </a:defRPr>
            </a:pPr>
            <a:r>
              <a:t>Big cost implication for healthcare system</a:t>
            </a:r>
          </a:p>
          <a:p>
            <a:pPr defTabSz="260096">
              <a:defRPr sz="2160">
                <a:solidFill>
                  <a:srgbClr val="FFFFFF"/>
                </a:solidFill>
              </a:defRPr>
            </a:pPr>
          </a:p>
          <a:p>
            <a:pPr defTabSz="260096">
              <a:defRPr sz="2160">
                <a:solidFill>
                  <a:srgbClr val="FFFFFF"/>
                </a:solidFill>
              </a:defRPr>
            </a:pPr>
            <a:r>
              <a:t>Thyroid Nodules are now classified based on USS Appearance</a:t>
            </a:r>
          </a:p>
          <a:p>
            <a:pPr defTabSz="260096">
              <a:defRPr sz="2160">
                <a:solidFill>
                  <a:srgbClr val="FFFFFF"/>
                </a:solidFill>
              </a:defRPr>
            </a:pPr>
          </a:p>
          <a:p>
            <a:pPr defTabSz="260096">
              <a:defRPr sz="2160">
                <a:solidFill>
                  <a:srgbClr val="FFFFFF"/>
                </a:solidFill>
              </a:defRPr>
            </a:pPr>
            <a:r>
              <a:t>Low risk (benign lesions) - U1/U2 considered benign </a:t>
            </a:r>
          </a:p>
          <a:p>
            <a:pPr defTabSz="260096">
              <a:defRPr sz="2160">
                <a:solidFill>
                  <a:srgbClr val="FFFFFF"/>
                </a:solidFill>
              </a:defRPr>
            </a:pPr>
          </a:p>
          <a:p>
            <a:pPr defTabSz="260096">
              <a:defRPr sz="2160">
                <a:solidFill>
                  <a:srgbClr val="FFFFFF"/>
                </a:solidFill>
              </a:defRPr>
            </a:pPr>
            <a:r>
              <a:t>No further investigation needed</a:t>
            </a:r>
          </a:p>
          <a:p>
            <a:pPr defTabSz="260096">
              <a:defRPr sz="2160">
                <a:solidFill>
                  <a:srgbClr val="FFFFFF"/>
                </a:solidFill>
              </a:defRPr>
            </a:pPr>
          </a:p>
          <a:p>
            <a:pPr defTabSz="260096">
              <a:defRPr sz="2160">
                <a:solidFill>
                  <a:srgbClr val="FFFFFF"/>
                </a:solidFill>
              </a:defRPr>
            </a:pPr>
            <a:r>
              <a:t>Higher risk U3/U4/U5 progressive increasing risk of cancer</a:t>
            </a:r>
          </a:p>
          <a:p>
            <a:pPr defTabSz="260096">
              <a:defRPr sz="2160">
                <a:solidFill>
                  <a:srgbClr val="FFFFFF"/>
                </a:solidFill>
              </a:defRPr>
            </a:pPr>
          </a:p>
          <a:p>
            <a:pPr defTabSz="260096">
              <a:defRPr sz="2160">
                <a:solidFill>
                  <a:srgbClr val="FFFFFF"/>
                </a:solidFill>
              </a:defRPr>
            </a:pPr>
            <a:r>
              <a:t>Require a biopsy and possibly surgery</a:t>
            </a:r>
          </a:p>
          <a:p>
            <a:pPr defTabSz="260096">
              <a:defRPr sz="2160">
                <a:solidFill>
                  <a:srgbClr val="FFFFFF"/>
                </a:solidFill>
              </a:defRPr>
            </a:pPr>
          </a:p>
          <a:p>
            <a:pPr defTabSz="260096">
              <a:defRPr sz="2160">
                <a:solidFill>
                  <a:srgbClr val="FFFFFF"/>
                </a:solidFill>
              </a:defRPr>
            </a:pPr>
            <a:r>
              <a:t>Introduced in 2014</a:t>
            </a:r>
          </a:p>
          <a:p>
            <a:pPr defTabSz="260096">
              <a:defRPr sz="2160">
                <a:solidFill>
                  <a:srgbClr val="FFFFFF"/>
                </a:solidFill>
              </a:defRPr>
            </a:pPr>
          </a:p>
          <a:p>
            <a:pPr defTabSz="260096">
              <a:defRPr sz="2160">
                <a:solidFill>
                  <a:srgbClr val="FFFFFF"/>
                </a:solidFill>
              </a:defRPr>
            </a:pPr>
            <a:r>
              <a:t>New system - entirely dependant on radiology opinion. </a:t>
            </a:r>
          </a:p>
          <a:p>
            <a:pPr defTabSz="260096">
              <a:defRPr sz="2160">
                <a:solidFill>
                  <a:srgbClr val="FFFFFF"/>
                </a:solidFill>
              </a:defRPr>
            </a:pPr>
            <a:r>
              <a:t>Subjective interpretation of USS findings - need to consider thyroid specialist radiologist</a:t>
            </a:r>
          </a:p>
          <a:p>
            <a:pPr defTabSz="260096">
              <a:defRPr sz="2160">
                <a:solidFill>
                  <a:srgbClr val="FFFFFF"/>
                </a:solidFill>
              </a:defRPr>
            </a:pPr>
          </a:p>
          <a:p>
            <a:pPr defTabSz="260096">
              <a:defRPr sz="2160">
                <a:solidFill>
                  <a:srgbClr val="FFFFFF"/>
                </a:solidFill>
              </a:defRPr>
            </a:pPr>
            <a:r>
              <a:t>Reclassification of USS appearance frequently at mdt - important as this can determine if a biopsy is even done!</a:t>
            </a:r>
          </a:p>
          <a:p>
            <a:pPr defTabSz="260096">
              <a:defRPr sz="640"/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pPr/>
            <a:r>
              <a:t>Indications for Surgery</a:t>
            </a:r>
          </a:p>
        </p:txBody>
      </p:sp>
      <p:sp>
        <p:nvSpPr>
          <p:cNvPr id="215" name="Shape 21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800">
                <a:solidFill>
                  <a:srgbClr val="FFFFFF"/>
                </a:solidFill>
              </a:defRPr>
            </a:pPr>
            <a:r>
              <a:t>Concern regarding malignant nature of nodule</a:t>
            </a:r>
          </a:p>
          <a:p>
            <a:pPr>
              <a:defRPr sz="2800">
                <a:solidFill>
                  <a:srgbClr val="FFFFFF"/>
                </a:solidFill>
              </a:defRPr>
            </a:pPr>
          </a:p>
          <a:p>
            <a:pPr>
              <a:defRPr sz="2800">
                <a:solidFill>
                  <a:srgbClr val="FFFFFF"/>
                </a:solidFill>
              </a:defRPr>
            </a:pPr>
            <a:r>
              <a:t>Compressive consequences of a large goitre - normal tracheal compression</a:t>
            </a:r>
          </a:p>
          <a:p>
            <a:pPr>
              <a:defRPr sz="2800">
                <a:solidFill>
                  <a:srgbClr val="FFFFFF"/>
                </a:solidFill>
              </a:defRPr>
            </a:pPr>
          </a:p>
          <a:p>
            <a:pPr>
              <a:defRPr sz="2800">
                <a:solidFill>
                  <a:srgbClr val="FFFFFF"/>
                </a:solidFill>
              </a:defRPr>
            </a:pPr>
          </a:p>
          <a:p>
            <a:pPr>
              <a:defRPr sz="2800">
                <a:solidFill>
                  <a:srgbClr val="FFFFFF"/>
                </a:solidFill>
              </a:defRPr>
            </a:pPr>
            <a:r>
              <a:t>Thyrotoxicosis </a:t>
            </a:r>
          </a:p>
          <a:p>
            <a:pPr>
              <a:defRPr sz="2800">
                <a:solidFill>
                  <a:srgbClr val="FFFFFF"/>
                </a:solidFill>
              </a:defRPr>
            </a:pPr>
          </a:p>
          <a:p>
            <a:pPr>
              <a:defRPr sz="2800">
                <a:solidFill>
                  <a:srgbClr val="FFFFFF"/>
                </a:solidFill>
              </a:defRPr>
            </a:pPr>
          </a:p>
          <a:p>
            <a:pPr>
              <a:defRPr sz="2800">
                <a:solidFill>
                  <a:srgbClr val="FFFFFF"/>
                </a:solidFill>
              </a:defRPr>
            </a:pPr>
            <a:r>
              <a:t>Cosmetic - not generally recommended although often requested!!!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pPr/>
            <a:r>
              <a:t>Case Study</a:t>
            </a:r>
          </a:p>
        </p:txBody>
      </p:sp>
      <p:sp>
        <p:nvSpPr>
          <p:cNvPr id="218" name="Shape 21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3800">
                <a:solidFill>
                  <a:srgbClr val="FFFFFF"/>
                </a:solidFill>
              </a:defRPr>
            </a:pPr>
            <a:r>
              <a:t>40 year lady</a:t>
            </a:r>
          </a:p>
          <a:p>
            <a:pPr>
              <a:defRPr sz="3800">
                <a:solidFill>
                  <a:srgbClr val="FFFFFF"/>
                </a:solidFill>
              </a:defRPr>
            </a:pPr>
          </a:p>
          <a:p>
            <a:pPr>
              <a:defRPr sz="3800">
                <a:solidFill>
                  <a:srgbClr val="FFFFFF"/>
                </a:solidFill>
              </a:defRPr>
            </a:pPr>
            <a:r>
              <a:t>Neck lump incidental</a:t>
            </a:r>
          </a:p>
          <a:p>
            <a:pPr>
              <a:defRPr sz="3800">
                <a:solidFill>
                  <a:srgbClr val="FFFFFF"/>
                </a:solidFill>
              </a:defRPr>
            </a:pPr>
          </a:p>
          <a:p>
            <a:pPr>
              <a:defRPr sz="3800">
                <a:solidFill>
                  <a:srgbClr val="FFFFFF"/>
                </a:solidFill>
              </a:defRPr>
            </a:pPr>
            <a:r>
              <a:t>No family history</a:t>
            </a:r>
          </a:p>
          <a:p>
            <a:pPr>
              <a:defRPr sz="3800">
                <a:solidFill>
                  <a:srgbClr val="FFFFFF"/>
                </a:solidFill>
              </a:defRPr>
            </a:pPr>
          </a:p>
          <a:p>
            <a:pPr>
              <a:defRPr sz="3800">
                <a:solidFill>
                  <a:srgbClr val="FFFFFF"/>
                </a:solidFill>
              </a:defRPr>
            </a:pPr>
          </a:p>
          <a:p>
            <a:pPr>
              <a:defRPr sz="3800">
                <a:solidFill>
                  <a:srgbClr val="FFFFFF"/>
                </a:solidFill>
              </a:defRPr>
            </a:pPr>
            <a:r>
              <a:t>What next?</a:t>
            </a:r>
          </a:p>
        </p:txBody>
      </p:sp>
      <p:pic>
        <p:nvPicPr>
          <p:cNvPr id="219" name="Screen Shot 2016-05-11 at 07.37.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25241" y="2247123"/>
            <a:ext cx="4316872" cy="66107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pPr/>
            <a:r>
              <a:t>History</a:t>
            </a:r>
          </a:p>
        </p:txBody>
      </p:sp>
      <p:sp>
        <p:nvSpPr>
          <p:cNvPr id="222" name="Shape 22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3800">
                <a:solidFill>
                  <a:srgbClr val="FFFFFF"/>
                </a:solidFill>
              </a:defRPr>
            </a:pPr>
            <a:r>
              <a:t>Often of minimal influence in thyroid management</a:t>
            </a:r>
          </a:p>
          <a:p>
            <a:pPr>
              <a:defRPr sz="3800">
                <a:solidFill>
                  <a:srgbClr val="FFFFFF"/>
                </a:solidFill>
              </a:defRPr>
            </a:pPr>
          </a:p>
          <a:p>
            <a:pPr>
              <a:defRPr sz="3800">
                <a:solidFill>
                  <a:srgbClr val="FFFFFF"/>
                </a:solidFill>
              </a:defRPr>
            </a:pPr>
            <a:r>
              <a:t>Strong FHx/radiation exposure</a:t>
            </a:r>
          </a:p>
          <a:p>
            <a:pPr>
              <a:defRPr sz="3800">
                <a:solidFill>
                  <a:srgbClr val="FFFFFF"/>
                </a:solidFill>
              </a:defRPr>
            </a:pPr>
          </a:p>
          <a:p>
            <a:pPr>
              <a:defRPr sz="3800">
                <a:solidFill>
                  <a:srgbClr val="FFFFFF"/>
                </a:solidFill>
              </a:defRPr>
            </a:pPr>
            <a:r>
              <a:t>Voice change very rare even with malignancy</a:t>
            </a:r>
          </a:p>
          <a:p>
            <a:pPr>
              <a:defRPr sz="3800">
                <a:solidFill>
                  <a:srgbClr val="FFFFFF"/>
                </a:solidFill>
              </a:defRPr>
            </a:pPr>
          </a:p>
          <a:p>
            <a:pPr>
              <a:defRPr sz="3800">
                <a:solidFill>
                  <a:srgbClr val="FFFFFF"/>
                </a:solidFill>
              </a:defRPr>
            </a:pPr>
            <a:r>
              <a:t>Haemoptysis -very rare</a:t>
            </a:r>
          </a:p>
          <a:p>
            <a:pPr>
              <a:defRPr sz="3800">
                <a:solidFill>
                  <a:srgbClr val="FFFFFF"/>
                </a:solidFill>
              </a:defRPr>
            </a:pPr>
          </a:p>
          <a:p>
            <a:pPr>
              <a:defRPr sz="3800">
                <a:solidFill>
                  <a:srgbClr val="FFFFFF"/>
                </a:solidFill>
              </a:defRPr>
            </a:pPr>
            <a:r>
              <a:t>Compressive symptoms? </a:t>
            </a:r>
          </a:p>
          <a:p>
            <a:pPr>
              <a:defRPr sz="3800">
                <a:solidFill>
                  <a:srgbClr val="FFFFFF"/>
                </a:solidFill>
              </a:defRPr>
            </a:pPr>
          </a:p>
          <a:p>
            <a:pPr>
              <a:defRPr sz="3800">
                <a:solidFill>
                  <a:srgbClr val="FFFFFF"/>
                </a:solidFill>
              </a:defRPr>
            </a:pPr>
            <a:r>
              <a:t>Symptoms of thyroid dysfunction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How to approach</a:t>
            </a:r>
          </a:p>
          <a:p>
            <a:pPr defTabSz="484886">
              <a:defRPr sz="6640"/>
            </a:pPr>
            <a:r>
              <a:t>assessment</a:t>
            </a:r>
          </a:p>
        </p:txBody>
      </p:sp>
      <p:sp>
        <p:nvSpPr>
          <p:cNvPr id="136" name="Shape 13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48055" indent="-448055" defTabSz="572516">
              <a:spcBef>
                <a:spcPts val="4100"/>
              </a:spcBef>
              <a:defRPr sz="3724"/>
            </a:pPr>
            <a:r>
              <a:t>History - consider age of patient </a:t>
            </a:r>
          </a:p>
          <a:p>
            <a:pPr marL="448055" indent="-448055" defTabSz="572516">
              <a:spcBef>
                <a:spcPts val="4100"/>
              </a:spcBef>
              <a:defRPr sz="3724"/>
            </a:pPr>
            <a:r>
              <a:t>Duration of mass, has it changed?</a:t>
            </a:r>
          </a:p>
          <a:p>
            <a:pPr marL="448055" indent="-448055" defTabSz="572516">
              <a:spcBef>
                <a:spcPts val="4100"/>
              </a:spcBef>
              <a:defRPr sz="3724"/>
            </a:pPr>
            <a:r>
              <a:t>Pain ? referred</a:t>
            </a:r>
          </a:p>
          <a:p>
            <a:pPr marL="448055" indent="-448055" defTabSz="572516">
              <a:spcBef>
                <a:spcPts val="4100"/>
              </a:spcBef>
              <a:defRPr sz="3724"/>
            </a:pPr>
            <a:r>
              <a:t>Associated symptoms eg swallowing/voice issues</a:t>
            </a:r>
          </a:p>
          <a:p>
            <a:pPr marL="448055" indent="-448055" defTabSz="572516">
              <a:spcBef>
                <a:spcPts val="4100"/>
              </a:spcBef>
              <a:defRPr sz="3724"/>
            </a:pPr>
            <a:r>
              <a:t>Risk factors eg smoking, immunosuppression, previous RT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 indent="0" algn="l" defTabSz="650240">
              <a:defRPr sz="4000">
                <a:latin typeface="Helvetica"/>
                <a:ea typeface="Helvetica"/>
                <a:cs typeface="Helvetica"/>
                <a:sym typeface="Helvetica"/>
              </a:defRPr>
            </a:pPr>
            <a:r>
              <a:t>Investigations</a:t>
            </a:r>
          </a:p>
        </p:txBody>
      </p:sp>
      <p:sp>
        <p:nvSpPr>
          <p:cNvPr id="225" name="Shape 22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3400">
                <a:solidFill>
                  <a:srgbClr val="FFFFFF"/>
                </a:solidFill>
              </a:defRPr>
            </a:pPr>
            <a:r>
              <a:t>Bloods</a:t>
            </a:r>
          </a:p>
          <a:p>
            <a:pPr>
              <a:defRPr sz="3400">
                <a:solidFill>
                  <a:srgbClr val="FFFFFF"/>
                </a:solidFill>
              </a:defRPr>
            </a:pPr>
          </a:p>
          <a:p>
            <a:pPr>
              <a:defRPr sz="3400">
                <a:solidFill>
                  <a:srgbClr val="FFFFFF"/>
                </a:solidFill>
              </a:defRPr>
            </a:pPr>
            <a:r>
              <a:t>TFTs - if toxic consider endocrine referral - maybe a toxic nodule (low chance of malignancy)</a:t>
            </a:r>
          </a:p>
          <a:p>
            <a:pPr>
              <a:defRPr sz="3400">
                <a:solidFill>
                  <a:srgbClr val="FFFFFF"/>
                </a:solidFill>
              </a:defRPr>
            </a:pPr>
          </a:p>
          <a:p>
            <a:pPr>
              <a:defRPr sz="3400">
                <a:solidFill>
                  <a:srgbClr val="FFFFFF"/>
                </a:solidFill>
              </a:defRPr>
            </a:pPr>
            <a:r>
              <a:t>Thyroid antibodies - helpful for interpretation of uss and biopsy findings  (pseudo tumour)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>
            <p:ph type="title"/>
          </p:nvPr>
        </p:nvSpPr>
        <p:spPr>
          <a:xfrm>
            <a:off x="975359" y="36124"/>
            <a:ext cx="11054082" cy="2275841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pPr/>
            <a:r>
              <a:t>Ultrasound</a:t>
            </a:r>
          </a:p>
        </p:txBody>
      </p:sp>
      <p:sp>
        <p:nvSpPr>
          <p:cNvPr id="228" name="Shape 22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4000">
                <a:solidFill>
                  <a:srgbClr val="FFFFFF"/>
                </a:solidFill>
              </a:defRPr>
            </a:pPr>
            <a:r>
              <a:t>USS finding 3cm hypo echoic, well defined nodule, some intralesional vascular flow (U3). Rest of thyroid normal</a:t>
            </a:r>
          </a:p>
          <a:p>
            <a:pPr>
              <a:defRPr sz="4000">
                <a:solidFill>
                  <a:srgbClr val="FFFFFF"/>
                </a:solidFill>
              </a:defRPr>
            </a:pPr>
          </a:p>
          <a:p>
            <a:pPr>
              <a:defRPr sz="4000">
                <a:solidFill>
                  <a:srgbClr val="FFFFFF"/>
                </a:solidFill>
              </a:defRPr>
            </a:pPr>
          </a:p>
          <a:p>
            <a:pPr>
              <a:defRPr sz="4000">
                <a:solidFill>
                  <a:srgbClr val="FFFFFF"/>
                </a:solidFill>
              </a:defRPr>
            </a:pPr>
            <a:r>
              <a:t>What next?</a:t>
            </a:r>
          </a:p>
        </p:txBody>
      </p:sp>
      <p:pic>
        <p:nvPicPr>
          <p:cNvPr id="229" name="Screen Shot 2016-05-11 at 07.43.3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89945" y="5447168"/>
            <a:ext cx="5126730" cy="39149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z="4200">
                <a:solidFill>
                  <a:srgbClr val="FFFFFF"/>
                </a:solidFill>
              </a:defRPr>
            </a:lvl1pPr>
          </a:lstStyle>
          <a:p>
            <a:pPr/>
            <a:r>
              <a:t>Management - will require biopsy - therefore refer</a:t>
            </a:r>
          </a:p>
        </p:txBody>
      </p:sp>
      <p:sp>
        <p:nvSpPr>
          <p:cNvPr id="232" name="Shape 23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3400">
                <a:solidFill>
                  <a:srgbClr val="FFFFFF"/>
                </a:solidFill>
              </a:defRPr>
            </a:pPr>
            <a:r>
              <a:t>USS FNA</a:t>
            </a:r>
          </a:p>
          <a:p>
            <a:pPr>
              <a:defRPr sz="3400"/>
            </a:pPr>
            <a:endParaRPr>
              <a:solidFill>
                <a:srgbClr val="FFFFFF"/>
              </a:solidFill>
            </a:endParaRPr>
          </a:p>
          <a:p>
            <a:pPr>
              <a:defRPr sz="3400"/>
            </a:pPr>
            <a:r>
              <a:rPr>
                <a:solidFill>
                  <a:srgbClr val="FFFFFF"/>
                </a:solidFill>
              </a:rPr>
              <a:t>FNA scored Thy 1 -5   -needs MDT review</a:t>
            </a:r>
            <a:endParaRPr>
              <a:solidFill>
                <a:srgbClr val="FFFFFF"/>
              </a:solidFill>
            </a:endParaRPr>
          </a:p>
          <a:p>
            <a:pPr>
              <a:defRPr sz="3400"/>
            </a:pPr>
            <a:endParaRPr>
              <a:solidFill>
                <a:srgbClr val="FFFFFF"/>
              </a:solidFill>
            </a:endParaRPr>
          </a:p>
          <a:p>
            <a:pPr>
              <a:defRPr sz="3400"/>
            </a:pPr>
            <a:r>
              <a:rPr>
                <a:solidFill>
                  <a:srgbClr val="FFFFFF"/>
                </a:solidFill>
              </a:rPr>
              <a:t>This lesion thy 3f (unable to refine between benign and malignant lesions)</a:t>
            </a:r>
            <a:endParaRPr>
              <a:solidFill>
                <a:srgbClr val="FFFFFF"/>
              </a:solidFill>
            </a:endParaRPr>
          </a:p>
          <a:p>
            <a:pPr>
              <a:defRPr sz="3400"/>
            </a:pPr>
            <a:endParaRPr>
              <a:solidFill>
                <a:srgbClr val="FFFFFF"/>
              </a:solidFill>
            </a:endParaRPr>
          </a:p>
          <a:p>
            <a:pPr>
              <a:defRPr sz="3400"/>
            </a:pPr>
            <a:r>
              <a:rPr>
                <a:solidFill>
                  <a:srgbClr val="FFFFFF"/>
                </a:solidFill>
              </a:rPr>
              <a:t>Therefore offer diagnostic lobectomy</a:t>
            </a:r>
            <a:endParaRPr>
              <a:solidFill>
                <a:srgbClr val="FFFFFF"/>
              </a:solidFill>
            </a:endParaRPr>
          </a:p>
          <a:p>
            <a:pPr>
              <a:defRPr sz="3400"/>
            </a:pPr>
            <a:endParaRPr>
              <a:solidFill>
                <a:srgbClr val="FFFFFF"/>
              </a:solidFill>
            </a:endParaRPr>
          </a:p>
          <a:p>
            <a:pPr>
              <a:defRPr sz="3400"/>
            </a:pPr>
            <a:r>
              <a:rPr>
                <a:solidFill>
                  <a:srgbClr val="FFFFFF"/>
                </a:solidFill>
              </a:rPr>
              <a:t>Risk of malignancy approximately 25% in this situation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800"/>
            </a:lvl1pPr>
          </a:lstStyle>
          <a:p>
            <a:pPr/>
            <a:r>
              <a:t>Thyroglossal duct cyst</a:t>
            </a:r>
          </a:p>
        </p:txBody>
      </p:sp>
      <p:sp>
        <p:nvSpPr>
          <p:cNvPr id="235" name="Shape 23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Commonest in childhood and young adults</a:t>
            </a:r>
          </a:p>
          <a:p>
            <a:pPr/>
            <a:r>
              <a:t>Can be complicated by infection</a:t>
            </a:r>
          </a:p>
          <a:p>
            <a:pPr/>
            <a:r>
              <a:t>Malignancy very rare but reported</a:t>
            </a:r>
          </a:p>
          <a:p>
            <a:pPr/>
            <a:r>
              <a:t>Investigation of choice - use</a:t>
            </a:r>
          </a:p>
          <a:p>
            <a:pPr/>
            <a:r>
              <a:t>Check for normal thyroid tissue</a:t>
            </a:r>
          </a:p>
          <a:p>
            <a:pPr/>
            <a:r>
              <a:t>Surgery not essential</a:t>
            </a:r>
          </a:p>
        </p:txBody>
      </p:sp>
      <p:pic>
        <p:nvPicPr>
          <p:cNvPr id="236" name="Screen Shot 2017-01-18 at 16.33.1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06160" y="4883403"/>
            <a:ext cx="3844008" cy="34566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Acute swellings</a:t>
            </a:r>
          </a:p>
        </p:txBody>
      </p:sp>
      <p:sp>
        <p:nvSpPr>
          <p:cNvPr id="239" name="Shape 23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1479" indent="-411479" defTabSz="525779">
              <a:spcBef>
                <a:spcPts val="3700"/>
              </a:spcBef>
              <a:defRPr sz="3420"/>
            </a:pPr>
            <a:r>
              <a:t>Lymph nodes - probably inflammatory, can become necrotic and form an abcess particularly in infants ? I&amp;D</a:t>
            </a:r>
          </a:p>
          <a:p>
            <a:pPr marL="411479" indent="-411479" defTabSz="525779">
              <a:spcBef>
                <a:spcPts val="3700"/>
              </a:spcBef>
              <a:defRPr sz="3420"/>
            </a:pPr>
            <a:r>
              <a:t>Thyroid cysts - spontaneous bleed and swell ? coughing fit</a:t>
            </a:r>
          </a:p>
          <a:p>
            <a:pPr marL="411479" indent="-411479" defTabSz="525779">
              <a:spcBef>
                <a:spcPts val="3700"/>
              </a:spcBef>
              <a:defRPr sz="3420"/>
            </a:pPr>
            <a:r>
              <a:t>Deep neck infection, potential life threatening!!! From quinsy, fb or dental source typically</a:t>
            </a:r>
          </a:p>
          <a:p>
            <a:pPr marL="411479" indent="-411479" defTabSz="525779">
              <a:spcBef>
                <a:spcPts val="3700"/>
              </a:spcBef>
              <a:defRPr sz="3420"/>
            </a:pPr>
            <a:r>
              <a:t>Often need ITU or tracheostomy and agressive Abx therapy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300"/>
            </a:lvl1pPr>
          </a:lstStyle>
          <a:p>
            <a:pPr/>
            <a:r>
              <a:t>Summary</a:t>
            </a:r>
          </a:p>
        </p:txBody>
      </p:sp>
      <p:sp>
        <p:nvSpPr>
          <p:cNvPr id="242" name="Shape 24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Position of neck lump informs likely pathology</a:t>
            </a:r>
          </a:p>
          <a:p>
            <a:pPr/>
            <a:r>
              <a:t>Risk factors key</a:t>
            </a:r>
          </a:p>
          <a:p>
            <a:pPr/>
            <a:r>
              <a:t>Consider red flags - pain, voice change, swallowing, B symptoms</a:t>
            </a:r>
          </a:p>
          <a:p>
            <a:pPr/>
            <a:r>
              <a:t>Early referral suggested if concern (2WW)</a:t>
            </a:r>
          </a:p>
          <a:p>
            <a:pPr/>
            <a:r>
              <a:t>USS often helpful first line investigation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Screen Shot 2017-01-18 at 16.43.1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6534" y="1690608"/>
            <a:ext cx="11779481" cy="73336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9" name="Shape 13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0" name="pasted-image.png"/>
          <p:cNvPicPr>
            <a:picLocks noChangeAspect="1"/>
          </p:cNvPicPr>
          <p:nvPr/>
        </p:nvPicPr>
        <p:blipFill>
          <a:blip r:embed="rId2">
            <a:extLst/>
          </a:blip>
          <a:srcRect l="5422" t="5422" r="5422" b="5422"/>
          <a:stretch>
            <a:fillRect/>
          </a:stretch>
        </p:blipFill>
        <p:spPr>
          <a:xfrm>
            <a:off x="-258961" y="-194271"/>
            <a:ext cx="13522722" cy="101420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9148">
              <a:defRPr sz="7519"/>
            </a:lvl1pPr>
          </a:lstStyle>
          <a:p>
            <a:pPr/>
            <a:r>
              <a:t>Location of key structures</a:t>
            </a:r>
          </a:p>
        </p:txBody>
      </p:sp>
      <p:sp>
        <p:nvSpPr>
          <p:cNvPr id="143" name="Shape 143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Thyroid</a:t>
            </a:r>
          </a:p>
          <a:p>
            <a:pPr/>
            <a:r>
              <a:t>Major salivary glands</a:t>
            </a:r>
          </a:p>
          <a:p>
            <a:pPr/>
            <a:r>
              <a:t>Lymphatic groups </a:t>
            </a:r>
          </a:p>
          <a:p>
            <a:pPr/>
            <a:r>
              <a:t>Thyroglossal duct cysts</a:t>
            </a:r>
          </a:p>
          <a:p>
            <a:pPr/>
            <a:r>
              <a:t>Branchial cysts</a:t>
            </a:r>
          </a:p>
          <a:p>
            <a:pPr/>
            <a:r>
              <a:t>Dental sepsis</a:t>
            </a:r>
          </a:p>
          <a:p>
            <a:pPr/>
            <a:r>
              <a:t>Direct spread of tumours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type="title"/>
          </p:nvPr>
        </p:nvSpPr>
        <p:spPr>
          <a:xfrm>
            <a:off x="1270000" y="50800"/>
            <a:ext cx="10464800" cy="1422400"/>
          </a:xfrm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pPr/>
            <a:r>
              <a:t>Mandatory Anatomy slide!!</a:t>
            </a:r>
          </a:p>
        </p:txBody>
      </p:sp>
      <p:sp>
        <p:nvSpPr>
          <p:cNvPr id="146" name="Shape 14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7" name="Screen Shot 2017-01-18 at 16.13.0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5324" y="2425700"/>
            <a:ext cx="4528042" cy="52966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Screen Shot 2017-01-18 at 16.13.2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42369" y="2021936"/>
            <a:ext cx="6402106" cy="33348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Screen Shot 2017-01-18 at 16.13.5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69667" y="5695349"/>
            <a:ext cx="3147510" cy="37731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Salivary lesions</a:t>
            </a:r>
          </a:p>
        </p:txBody>
      </p:sp>
      <p:sp>
        <p:nvSpPr>
          <p:cNvPr id="152" name="Shape 15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88620" indent="-388620" defTabSz="496570">
              <a:spcBef>
                <a:spcPts val="3500"/>
              </a:spcBef>
              <a:defRPr sz="3230"/>
            </a:pPr>
            <a:r>
              <a:t>Glands in order of frequency</a:t>
            </a:r>
          </a:p>
          <a:p>
            <a:pPr marL="388620" indent="-388620" defTabSz="496570">
              <a:spcBef>
                <a:spcPts val="3500"/>
              </a:spcBef>
              <a:defRPr sz="3230"/>
            </a:pPr>
            <a:r>
              <a:t>Parotid</a:t>
            </a:r>
          </a:p>
          <a:p>
            <a:pPr marL="388620" indent="-388620" defTabSz="496570">
              <a:spcBef>
                <a:spcPts val="3500"/>
              </a:spcBef>
              <a:defRPr sz="3230"/>
            </a:pPr>
            <a:r>
              <a:t>Submandular then Sublingual</a:t>
            </a:r>
          </a:p>
          <a:p>
            <a:pPr marL="388620" indent="-388620" defTabSz="496570">
              <a:spcBef>
                <a:spcPts val="3500"/>
              </a:spcBef>
              <a:defRPr sz="3230"/>
            </a:pPr>
            <a:r>
              <a:t>Minor salivary </a:t>
            </a:r>
          </a:p>
          <a:p>
            <a:pPr marL="388620" indent="-388620" defTabSz="496570">
              <a:spcBef>
                <a:spcPts val="3500"/>
              </a:spcBef>
              <a:defRPr sz="3230"/>
            </a:pPr>
            <a:r>
              <a:t>Rates of malignancy affected by gland type</a:t>
            </a:r>
          </a:p>
          <a:p>
            <a:pPr marL="388620" indent="-388620" defTabSz="496570">
              <a:spcBef>
                <a:spcPts val="3500"/>
              </a:spcBef>
              <a:defRPr sz="3230"/>
            </a:pPr>
            <a:r>
              <a:t>Parotid lesions approximately 80% benign</a:t>
            </a:r>
          </a:p>
          <a:p>
            <a:pPr marL="388620" indent="-388620" defTabSz="496570">
              <a:spcBef>
                <a:spcPts val="3500"/>
              </a:spcBef>
              <a:defRPr sz="3230"/>
            </a:pPr>
            <a:r>
              <a:t>Submandibular gland and others 50% risk of malignancy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88620" indent="-388620" defTabSz="496570">
              <a:spcBef>
                <a:spcPts val="3500"/>
              </a:spcBef>
              <a:defRPr sz="3230"/>
            </a:pPr>
            <a:r>
              <a:t>Parotid </a:t>
            </a:r>
          </a:p>
          <a:p>
            <a:pPr marL="388620" indent="-388620" defTabSz="496570">
              <a:spcBef>
                <a:spcPts val="3500"/>
              </a:spcBef>
              <a:defRPr sz="3230"/>
            </a:pPr>
            <a:r>
              <a:t>Commonly pleomorphic adenoma circa 60%</a:t>
            </a:r>
          </a:p>
          <a:p>
            <a:pPr marL="388620" indent="-388620" defTabSz="496570">
              <a:spcBef>
                <a:spcPts val="3500"/>
              </a:spcBef>
              <a:defRPr sz="3230"/>
            </a:pPr>
            <a:r>
              <a:t>Has small risk of malignant potential </a:t>
            </a:r>
          </a:p>
          <a:p>
            <a:pPr marL="388620" indent="-388620" defTabSz="496570">
              <a:spcBef>
                <a:spcPts val="3500"/>
              </a:spcBef>
              <a:defRPr sz="3230"/>
            </a:pPr>
            <a:r>
              <a:t>Hence patients offered surgery (also to confirm pathology)</a:t>
            </a:r>
          </a:p>
          <a:p>
            <a:pPr marL="388620" indent="-388620" defTabSz="496570">
              <a:spcBef>
                <a:spcPts val="3500"/>
              </a:spcBef>
              <a:defRPr sz="3230"/>
            </a:pPr>
            <a:r>
              <a:t>Warthins tumours - entirely benign, common in smokers and often bilateral, tail of parotid.</a:t>
            </a:r>
          </a:p>
          <a:p>
            <a:pPr marL="388620" indent="-388620" defTabSz="496570">
              <a:spcBef>
                <a:spcPts val="3500"/>
              </a:spcBef>
              <a:defRPr sz="3230"/>
            </a:pPr>
            <a:r>
              <a:t>Malignancy, primary or met (often from skin e.g. scc)</a:t>
            </a:r>
          </a:p>
          <a:p>
            <a:pPr marL="388620" indent="-388620" defTabSz="496570">
              <a:spcBef>
                <a:spcPts val="3500"/>
              </a:spcBef>
              <a:defRPr sz="3230"/>
            </a:pPr>
            <a:r>
              <a:t>Prognosis and treatment dependant on grade of tumour</a:t>
            </a:r>
          </a:p>
        </p:txBody>
      </p:sp>
      <p:pic>
        <p:nvPicPr>
          <p:cNvPr id="155" name="Screen Shot 2016-03-19 at 09.29.0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60929" y="527000"/>
            <a:ext cx="3345581" cy="33659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Screen Shot 2016-03-19 at 10.07.4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67035" y="1783754"/>
            <a:ext cx="10270677" cy="6186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