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2304" y="-6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BDE39-CA4E-4D02-8218-A6B61245A462}" type="datetimeFigureOut">
              <a:rPr lang="en-US" smtClean="0"/>
              <a:pPr/>
              <a:t>10/27/2014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3D9D2-88F8-4BCF-A5E3-1DF466D14B07}" type="slidenum">
              <a:rPr lang="en-GB" smtClean="0"/>
              <a:pPr/>
              <a:t>‹#›</a:t>
            </a:fld>
            <a:endParaRPr lang="en-GB"/>
          </a:p>
        </p:txBody>
      </p:sp>
    </p:spTree>
    <p:extLst>
      <p:ext uri="{BB962C8B-B14F-4D97-AF65-F5344CB8AC3E}">
        <p14:creationId xmlns:p14="http://schemas.microsoft.com/office/powerpoint/2010/main" val="421376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Grp="1" noChangeArrowheads="1"/>
          </p:cNvSpPr>
          <p:nvPr/>
        </p:nvSpPr>
        <p:spPr bwMode="auto">
          <a:xfrm>
            <a:off x="3884120" y="8685413"/>
            <a:ext cx="2972280" cy="457126"/>
          </a:xfrm>
          <a:prstGeom prst="rect">
            <a:avLst/>
          </a:prstGeom>
          <a:noFill/>
          <a:ln w="9525">
            <a:noFill/>
            <a:miter lim="800000"/>
            <a:headEnd/>
            <a:tailEnd/>
          </a:ln>
        </p:spPr>
        <p:txBody>
          <a:bodyPr anchor="b"/>
          <a:lstStyle/>
          <a:p>
            <a:pPr algn="r"/>
            <a:fld id="{B0442E4A-11A1-40ED-AE54-09CC19B220EA}" type="slidenum">
              <a:rPr lang="en-GB" sz="1200">
                <a:latin typeface="Calibri" pitchFamily="34" charset="0"/>
                <a:cs typeface="Arial" charset="0"/>
              </a:rPr>
              <a:pPr algn="r"/>
              <a:t>1</a:t>
            </a:fld>
            <a:endParaRPr lang="en-GB" sz="1200">
              <a:latin typeface="Calibri" pitchFamily="34" charset="0"/>
              <a:cs typeface="Arial" charset="0"/>
            </a:endParaRPr>
          </a:p>
        </p:txBody>
      </p:sp>
      <p:sp>
        <p:nvSpPr>
          <p:cNvPr id="4099" name="Rectangle 2"/>
          <p:cNvSpPr>
            <a:spLocks noGrp="1" noRot="1" noChangeAspect="1" noChangeArrowheads="1" noTextEdit="1"/>
          </p:cNvSpPr>
          <p:nvPr>
            <p:ph type="sldImg"/>
          </p:nvPr>
        </p:nvSpPr>
        <p:spPr bwMode="auto">
          <a:xfrm>
            <a:off x="1149350" y="684213"/>
            <a:ext cx="4575175" cy="3430587"/>
          </a:xfrm>
          <a:noFill/>
          <a:ln>
            <a:solidFill>
              <a:srgbClr val="000000"/>
            </a:solidFill>
            <a:miter lim="800000"/>
            <a:headEnd/>
            <a:tailEnd/>
          </a:ln>
        </p:spPr>
      </p:sp>
      <p:sp>
        <p:nvSpPr>
          <p:cNvPr id="4100" name="Rectangle 3"/>
          <p:cNvSpPr>
            <a:spLocks noGrp="1" noChangeArrowheads="1"/>
          </p:cNvSpPr>
          <p:nvPr>
            <p:ph type="body" idx="1"/>
          </p:nvPr>
        </p:nvSpPr>
        <p:spPr bwMode="auto">
          <a:xfrm>
            <a:off x="915041" y="4339056"/>
            <a:ext cx="5027920" cy="4119984"/>
          </a:xfrm>
          <a:noFill/>
          <a:ln>
            <a:solidFill>
              <a:srgbClr val="000000"/>
            </a:solidFill>
            <a:miter lim="800000"/>
            <a:headEnd/>
            <a:tailEnd/>
          </a:ln>
        </p:spPr>
        <p:txBody>
          <a:bodyPr wrap="square" lIns="90745" tIns="45374" rIns="90745" bIns="45374" numCol="1" anchor="t" anchorCtr="0" compatLnSpc="1">
            <a:prstTxWarp prst="textNoShape">
              <a:avLst/>
            </a:prstTxWarp>
          </a:bodyPr>
          <a:lstStyle/>
          <a:p>
            <a:pPr eaLnBrk="1" hangingPunct="1">
              <a:spcBef>
                <a:spcPct val="0"/>
              </a:spcBef>
            </a:pPr>
            <a:r>
              <a:rPr lang="en-GB" dirty="0" smtClean="0"/>
              <a:t>This is a draft</a:t>
            </a:r>
            <a:r>
              <a:rPr lang="en-GB" baseline="0" dirty="0" smtClean="0"/>
              <a:t> that shows how our Therapy Leads </a:t>
            </a:r>
            <a:r>
              <a:rPr lang="en-GB" baseline="0" dirty="0" err="1" smtClean="0"/>
              <a:t>losley</a:t>
            </a:r>
            <a:r>
              <a:rPr lang="en-GB" baseline="0" dirty="0" smtClean="0"/>
              <a:t> work together across the sites. We are in the process of changing some of the Clinical Team Leaders roles so that they are less split site to increase efficiency. We have to find a way to do this without losing the benefits of working cross site. </a:t>
            </a:r>
          </a:p>
          <a:p>
            <a:pPr eaLnBrk="1" hangingPunct="1">
              <a:spcBef>
                <a:spcPct val="0"/>
              </a:spcBef>
            </a:pPr>
            <a:r>
              <a:rPr lang="en-GB" baseline="0" dirty="0" smtClean="0"/>
              <a:t>Line Management arrangements need to be finalised but we are waiting for some ideas and decisions from the </a:t>
            </a:r>
            <a:r>
              <a:rPr lang="en-GB" baseline="0" dirty="0" err="1" smtClean="0"/>
              <a:t>intergration</a:t>
            </a:r>
            <a:r>
              <a:rPr lang="en-GB" baseline="0" dirty="0" smtClean="0"/>
              <a:t> work to progress this forward</a:t>
            </a:r>
          </a:p>
          <a:p>
            <a:pPr eaLnBrk="1" hangingPunct="1">
              <a:spcBef>
                <a:spcPct val="0"/>
              </a:spcBef>
            </a:pPr>
            <a:r>
              <a:rPr lang="en-GB" baseline="0" dirty="0" smtClean="0"/>
              <a:t>There are about 400WTE therapy staff and about 500 head count</a:t>
            </a: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3857D-669E-4092-8C07-72DEA8EA5629}" type="datetimeFigureOut">
              <a:rPr lang="en-US" smtClean="0"/>
              <a:pPr/>
              <a:t>10/27/2014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BADF2F-2CAA-4F31-8A30-191CB972DE6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3857D-669E-4092-8C07-72DEA8EA5629}" type="datetimeFigureOut">
              <a:rPr lang="en-US" smtClean="0"/>
              <a:pPr/>
              <a:t>10/27/2014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ADF2F-2CAA-4F31-8A30-191CB972DE6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a:endCxn id="7" idx="0"/>
          </p:cNvCxnSpPr>
          <p:nvPr/>
        </p:nvCxnSpPr>
        <p:spPr>
          <a:xfrm rot="5400000">
            <a:off x="7393803" y="2464586"/>
            <a:ext cx="500065" cy="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5929322" y="2071678"/>
            <a:ext cx="857256" cy="15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58" idx="1"/>
          </p:cNvCxnSpPr>
          <p:nvPr/>
        </p:nvCxnSpPr>
        <p:spPr>
          <a:xfrm>
            <a:off x="5286380" y="1214422"/>
            <a:ext cx="1428760" cy="73519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054" name="Rectangle 44"/>
          <p:cNvSpPr>
            <a:spLocks noGrp="1" noChangeArrowheads="1"/>
          </p:cNvSpPr>
          <p:nvPr>
            <p:ph type="title" idx="4294967295"/>
          </p:nvPr>
        </p:nvSpPr>
        <p:spPr>
          <a:xfrm>
            <a:off x="0" y="330200"/>
            <a:ext cx="8477250" cy="457200"/>
          </a:xfrm>
        </p:spPr>
        <p:txBody>
          <a:bodyPr/>
          <a:lstStyle/>
          <a:p>
            <a:pPr eaLnBrk="1" hangingPunct="1"/>
            <a:r>
              <a:rPr lang="en-GB" sz="1800" dirty="0" smtClean="0">
                <a:solidFill>
                  <a:srgbClr val="000000"/>
                </a:solidFill>
              </a:rPr>
              <a:t>Therapy  Structure  - June 2014</a:t>
            </a:r>
          </a:p>
        </p:txBody>
      </p:sp>
      <p:sp>
        <p:nvSpPr>
          <p:cNvPr id="58" name="Rounded Rectangle 57"/>
          <p:cNvSpPr/>
          <p:nvPr/>
        </p:nvSpPr>
        <p:spPr bwMode="auto">
          <a:xfrm>
            <a:off x="6715140" y="1571612"/>
            <a:ext cx="2124000" cy="756000"/>
          </a:xfrm>
          <a:prstGeom prst="roundRect">
            <a:avLst>
              <a:gd name="adj" fmla="val 10145"/>
            </a:avLst>
          </a:prstGeom>
          <a:solidFill>
            <a:srgbClr val="00A94E"/>
          </a:solidFill>
          <a:ln w="6350" cap="flat" cmpd="sng" algn="ctr">
            <a:solidFill>
              <a:srgbClr val="FFFFFF"/>
            </a:solidFill>
            <a:prstDash val="solid"/>
            <a:round/>
            <a:headEnd type="none" w="med" len="med"/>
            <a:tailEnd type="none" w="med" len="med"/>
          </a:ln>
          <a:effectLst/>
          <a:scene3d>
            <a:camera prst="orthographicFront"/>
            <a:lightRig rig="threePt" dir="t"/>
          </a:scene3d>
          <a:sp3d>
            <a:bevelT w="165100" prst="coolSlant"/>
          </a:sp3d>
        </p:spPr>
        <p:txBody>
          <a:bodyPr anchor="ctr"/>
          <a:lstStyle/>
          <a:p>
            <a:pPr algn="ctr" fontAlgn="auto">
              <a:spcBef>
                <a:spcPts val="0"/>
              </a:spcBef>
              <a:spcAft>
                <a:spcPts val="0"/>
              </a:spcAft>
              <a:defRPr/>
            </a:pPr>
            <a:r>
              <a:rPr lang="en-GB" sz="1100" b="1" dirty="0">
                <a:solidFill>
                  <a:schemeClr val="bg1"/>
                </a:solidFill>
                <a:latin typeface="Calibri" pitchFamily="34" charset="0"/>
                <a:cs typeface="Arial" charset="0"/>
              </a:rPr>
              <a:t>Therapy Team </a:t>
            </a:r>
            <a:r>
              <a:rPr lang="en-GB" sz="1100" b="1" dirty="0" smtClean="0">
                <a:solidFill>
                  <a:schemeClr val="bg1"/>
                </a:solidFill>
                <a:latin typeface="Calibri" pitchFamily="34" charset="0"/>
                <a:cs typeface="Arial" charset="0"/>
              </a:rPr>
              <a:t>Leader</a:t>
            </a:r>
          </a:p>
          <a:p>
            <a:pPr algn="ctr" fontAlgn="auto">
              <a:spcBef>
                <a:spcPts val="0"/>
              </a:spcBef>
              <a:spcAft>
                <a:spcPts val="0"/>
              </a:spcAft>
              <a:defRPr/>
            </a:pPr>
            <a:r>
              <a:rPr lang="en-GB" sz="1100" b="1" dirty="0" smtClean="0">
                <a:solidFill>
                  <a:schemeClr val="bg1"/>
                </a:solidFill>
                <a:latin typeface="Calibri" pitchFamily="34" charset="0"/>
                <a:cs typeface="Arial" charset="0"/>
              </a:rPr>
              <a:t>In patients and specialist</a:t>
            </a:r>
            <a:endParaRPr lang="en-GB" sz="1100" b="1" dirty="0">
              <a:solidFill>
                <a:schemeClr val="bg1"/>
              </a:solidFill>
              <a:latin typeface="Calibri" pitchFamily="34" charset="0"/>
              <a:cs typeface="Arial" charset="0"/>
            </a:endParaRPr>
          </a:p>
          <a:p>
            <a:pPr algn="ctr" fontAlgn="auto">
              <a:spcBef>
                <a:spcPts val="0"/>
              </a:spcBef>
              <a:spcAft>
                <a:spcPts val="0"/>
              </a:spcAft>
              <a:defRPr/>
            </a:pPr>
            <a:r>
              <a:rPr lang="en-GB" sz="1100" b="1" dirty="0">
                <a:solidFill>
                  <a:srgbClr val="7030A0"/>
                </a:solidFill>
                <a:latin typeface="Calibri" pitchFamily="34" charset="0"/>
                <a:cs typeface="Arial" charset="0"/>
              </a:rPr>
              <a:t>Helen Reilly/Janice </a:t>
            </a:r>
            <a:r>
              <a:rPr lang="en-GB" sz="1100" b="1" dirty="0" smtClean="0">
                <a:solidFill>
                  <a:srgbClr val="7030A0"/>
                </a:solidFill>
                <a:latin typeface="Calibri" pitchFamily="34" charset="0"/>
                <a:cs typeface="Arial" charset="0"/>
              </a:rPr>
              <a:t>Clarke</a:t>
            </a:r>
            <a:endParaRPr lang="en-GB" sz="1100" b="1" dirty="0">
              <a:solidFill>
                <a:srgbClr val="7030A0"/>
              </a:solidFill>
              <a:latin typeface="Calibri" pitchFamily="34" charset="0"/>
              <a:cs typeface="Arial" charset="0"/>
            </a:endParaRPr>
          </a:p>
        </p:txBody>
      </p:sp>
      <p:sp>
        <p:nvSpPr>
          <p:cNvPr id="3" name="Rounded Rectangle 57"/>
          <p:cNvSpPr/>
          <p:nvPr/>
        </p:nvSpPr>
        <p:spPr bwMode="auto">
          <a:xfrm>
            <a:off x="214282" y="1571612"/>
            <a:ext cx="2124000" cy="756000"/>
          </a:xfrm>
          <a:prstGeom prst="roundRect">
            <a:avLst>
              <a:gd name="adj" fmla="val 10145"/>
            </a:avLst>
          </a:prstGeom>
          <a:solidFill>
            <a:srgbClr val="00A94E"/>
          </a:solidFill>
          <a:ln w="6350" cap="flat" cmpd="sng" algn="ctr">
            <a:solidFill>
              <a:srgbClr val="FFFFFF"/>
            </a:solidFill>
            <a:prstDash val="solid"/>
            <a:round/>
            <a:headEnd type="none" w="med" len="med"/>
            <a:tailEnd type="none" w="med" len="med"/>
          </a:ln>
          <a:effectLst/>
          <a:scene3d>
            <a:camera prst="orthographicFront"/>
            <a:lightRig rig="threePt" dir="t"/>
          </a:scene3d>
          <a:sp3d>
            <a:bevelT w="165100" prst="coolSlant"/>
          </a:sp3d>
        </p:spPr>
        <p:txBody>
          <a:bodyPr anchor="ctr"/>
          <a:lstStyle/>
          <a:p>
            <a:pPr algn="ctr" fontAlgn="auto">
              <a:spcBef>
                <a:spcPts val="0"/>
              </a:spcBef>
              <a:spcAft>
                <a:spcPts val="0"/>
              </a:spcAft>
              <a:defRPr/>
            </a:pPr>
            <a:endParaRPr lang="en-GB" sz="1100" b="1" dirty="0">
              <a:solidFill>
                <a:schemeClr val="bg1"/>
              </a:solidFill>
              <a:latin typeface="Calibri" pitchFamily="34" charset="0"/>
              <a:cs typeface="Arial" charset="0"/>
            </a:endParaRPr>
          </a:p>
          <a:p>
            <a:pPr algn="ctr" fontAlgn="auto">
              <a:spcBef>
                <a:spcPts val="0"/>
              </a:spcBef>
              <a:spcAft>
                <a:spcPts val="0"/>
              </a:spcAft>
              <a:defRPr/>
            </a:pPr>
            <a:r>
              <a:rPr lang="en-GB" sz="1100" b="1" dirty="0">
                <a:solidFill>
                  <a:schemeClr val="bg1"/>
                </a:solidFill>
                <a:latin typeface="Calibri" pitchFamily="34" charset="0"/>
                <a:cs typeface="Arial" charset="0"/>
              </a:rPr>
              <a:t>Therapy Team </a:t>
            </a:r>
            <a:r>
              <a:rPr lang="en-GB" sz="1100" b="1" dirty="0" smtClean="0">
                <a:solidFill>
                  <a:schemeClr val="bg1"/>
                </a:solidFill>
                <a:latin typeface="Calibri" pitchFamily="34" charset="0"/>
                <a:cs typeface="Arial" charset="0"/>
              </a:rPr>
              <a:t>Leader</a:t>
            </a:r>
          </a:p>
          <a:p>
            <a:pPr algn="ctr" fontAlgn="auto">
              <a:spcBef>
                <a:spcPts val="0"/>
              </a:spcBef>
              <a:spcAft>
                <a:spcPts val="0"/>
              </a:spcAft>
              <a:defRPr/>
            </a:pPr>
            <a:r>
              <a:rPr lang="en-GB" sz="1100" b="1" dirty="0" smtClean="0">
                <a:solidFill>
                  <a:schemeClr val="bg1"/>
                </a:solidFill>
                <a:latin typeface="Calibri" pitchFamily="34" charset="0"/>
                <a:cs typeface="Arial" charset="0"/>
              </a:rPr>
              <a:t>MSK Podiatry and Orthotics</a:t>
            </a:r>
            <a:endParaRPr lang="en-GB" sz="1100" b="1" dirty="0">
              <a:solidFill>
                <a:schemeClr val="bg1"/>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Julie </a:t>
            </a:r>
            <a:r>
              <a:rPr lang="en-GB" sz="1100" b="1" dirty="0">
                <a:solidFill>
                  <a:srgbClr val="7030A0"/>
                </a:solidFill>
                <a:latin typeface="Calibri" pitchFamily="34" charset="0"/>
                <a:cs typeface="Arial" charset="0"/>
              </a:rPr>
              <a:t>Hunter</a:t>
            </a:r>
          </a:p>
          <a:p>
            <a:pPr algn="ctr" fontAlgn="auto">
              <a:spcBef>
                <a:spcPts val="0"/>
              </a:spcBef>
              <a:spcAft>
                <a:spcPts val="0"/>
              </a:spcAft>
              <a:defRPr/>
            </a:pPr>
            <a:endParaRPr lang="en-GB" sz="1100" b="1" dirty="0">
              <a:solidFill>
                <a:srgbClr val="7030A0"/>
              </a:solidFill>
              <a:latin typeface="Calibri" pitchFamily="34" charset="0"/>
              <a:cs typeface="Arial" charset="0"/>
            </a:endParaRPr>
          </a:p>
        </p:txBody>
      </p:sp>
      <p:sp>
        <p:nvSpPr>
          <p:cNvPr id="9" name="Rounded Rectangle 55"/>
          <p:cNvSpPr/>
          <p:nvPr/>
        </p:nvSpPr>
        <p:spPr bwMode="auto">
          <a:xfrm>
            <a:off x="4500562" y="2714620"/>
            <a:ext cx="1928826" cy="571504"/>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algn="ctr" fontAlgn="auto">
              <a:spcBef>
                <a:spcPts val="0"/>
              </a:spcBef>
              <a:spcAft>
                <a:spcPts val="0"/>
              </a:spcAft>
              <a:defRPr/>
            </a:pPr>
            <a:r>
              <a:rPr lang="en-GB" sz="1100" b="1" dirty="0">
                <a:solidFill>
                  <a:srgbClr val="7030A0"/>
                </a:solidFill>
                <a:latin typeface="Calibri" pitchFamily="34" charset="0"/>
                <a:cs typeface="Arial" charset="0"/>
              </a:rPr>
              <a:t>Deputy Therapy Team Leader</a:t>
            </a:r>
          </a:p>
          <a:p>
            <a:pPr algn="ctr" fontAlgn="auto">
              <a:spcBef>
                <a:spcPts val="0"/>
              </a:spcBef>
              <a:spcAft>
                <a:spcPts val="0"/>
              </a:spcAft>
              <a:defRPr/>
            </a:pPr>
            <a:r>
              <a:rPr lang="en-GB" sz="1100" b="1" dirty="0">
                <a:solidFill>
                  <a:srgbClr val="FF0000"/>
                </a:solidFill>
                <a:latin typeface="Calibri" pitchFamily="34" charset="0"/>
                <a:cs typeface="Arial" charset="0"/>
              </a:rPr>
              <a:t>Dawn Orton</a:t>
            </a:r>
          </a:p>
          <a:p>
            <a:pPr algn="ctr" fontAlgn="auto">
              <a:spcBef>
                <a:spcPts val="0"/>
              </a:spcBef>
              <a:spcAft>
                <a:spcPts val="0"/>
              </a:spcAft>
              <a:defRPr/>
            </a:pPr>
            <a:r>
              <a:rPr lang="en-GB" sz="1100" b="1" dirty="0" smtClean="0">
                <a:solidFill>
                  <a:srgbClr val="7030A0"/>
                </a:solidFill>
                <a:latin typeface="Calibri" pitchFamily="34" charset="0"/>
                <a:cs typeface="Arial" charset="0"/>
              </a:rPr>
              <a:t>GHH</a:t>
            </a:r>
            <a:endParaRPr lang="en-GB" sz="1100" b="1" dirty="0">
              <a:solidFill>
                <a:srgbClr val="7030A0"/>
              </a:solidFill>
              <a:latin typeface="Calibri" pitchFamily="34" charset="0"/>
              <a:cs typeface="Arial" charset="0"/>
            </a:endParaRPr>
          </a:p>
        </p:txBody>
      </p:sp>
      <p:sp>
        <p:nvSpPr>
          <p:cNvPr id="7" name="Rounded Rectangle 55"/>
          <p:cNvSpPr/>
          <p:nvPr/>
        </p:nvSpPr>
        <p:spPr bwMode="auto">
          <a:xfrm>
            <a:off x="6500826" y="2714620"/>
            <a:ext cx="2286016" cy="571504"/>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 typeface="Arial" pitchFamily="34" charset="0"/>
              <a:buChar char="•"/>
              <a:defRPr/>
            </a:pPr>
            <a:endParaRPr lang="en-GB" sz="1200" b="1" dirty="0">
              <a:solidFill>
                <a:srgbClr val="7030A0"/>
              </a:solidFill>
              <a:latin typeface="Calibri" pitchFamily="34" charset="0"/>
              <a:cs typeface="Arial" charset="0"/>
            </a:endParaRPr>
          </a:p>
          <a:p>
            <a:pPr algn="ctr" fontAlgn="auto">
              <a:spcBef>
                <a:spcPts val="0"/>
              </a:spcBef>
              <a:spcAft>
                <a:spcPts val="0"/>
              </a:spcAft>
              <a:defRPr/>
            </a:pPr>
            <a:r>
              <a:rPr lang="en-GB" sz="1100" b="1" dirty="0">
                <a:solidFill>
                  <a:srgbClr val="7030A0"/>
                </a:solidFill>
                <a:latin typeface="Calibri" pitchFamily="34" charset="0"/>
                <a:cs typeface="Arial" charset="0"/>
              </a:rPr>
              <a:t>Deputy Therapy Team Leader</a:t>
            </a:r>
          </a:p>
          <a:p>
            <a:pPr algn="ctr" fontAlgn="auto">
              <a:spcBef>
                <a:spcPts val="0"/>
              </a:spcBef>
              <a:spcAft>
                <a:spcPts val="0"/>
              </a:spcAft>
              <a:defRPr/>
            </a:pPr>
            <a:r>
              <a:rPr lang="en-GB" sz="1100" b="1" dirty="0">
                <a:solidFill>
                  <a:srgbClr val="7030A0"/>
                </a:solidFill>
                <a:latin typeface="Calibri" pitchFamily="34" charset="0"/>
                <a:cs typeface="Arial" charset="0"/>
              </a:rPr>
              <a:t>Marie </a:t>
            </a:r>
            <a:r>
              <a:rPr lang="en-GB" sz="1100" b="1" dirty="0" smtClean="0">
                <a:solidFill>
                  <a:srgbClr val="7030A0"/>
                </a:solidFill>
                <a:latin typeface="Calibri" pitchFamily="34" charset="0"/>
                <a:cs typeface="Arial" charset="0"/>
              </a:rPr>
              <a:t>Waddell/</a:t>
            </a:r>
            <a:r>
              <a:rPr lang="en-GB" sz="1100" b="1" dirty="0" smtClean="0">
                <a:solidFill>
                  <a:srgbClr val="FF0000"/>
                </a:solidFill>
                <a:latin typeface="Calibri" pitchFamily="34" charset="0"/>
                <a:cs typeface="Arial" charset="0"/>
              </a:rPr>
              <a:t>Suzanne McArthur</a:t>
            </a:r>
            <a:endParaRPr lang="en-GB" sz="1100" b="1" dirty="0">
              <a:solidFill>
                <a:srgbClr val="FF0000"/>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BHH</a:t>
            </a:r>
            <a:endParaRPr lang="en-GB" sz="1100" b="1" dirty="0">
              <a:solidFill>
                <a:srgbClr val="7030A0"/>
              </a:solidFill>
              <a:latin typeface="Calibri" pitchFamily="34" charset="0"/>
              <a:cs typeface="Arial" charset="0"/>
            </a:endParaRPr>
          </a:p>
          <a:p>
            <a:pPr fontAlgn="auto">
              <a:spcBef>
                <a:spcPts val="0"/>
              </a:spcBef>
              <a:spcAft>
                <a:spcPts val="0"/>
              </a:spcAft>
              <a:defRPr/>
            </a:pPr>
            <a:endParaRPr lang="en-GB" sz="1200" b="1" dirty="0">
              <a:solidFill>
                <a:srgbClr val="7030A0"/>
              </a:solidFill>
              <a:latin typeface="Calibri" pitchFamily="34" charset="0"/>
              <a:cs typeface="Arial" charset="0"/>
            </a:endParaRPr>
          </a:p>
        </p:txBody>
      </p:sp>
      <p:sp>
        <p:nvSpPr>
          <p:cNvPr id="8" name="Rounded Rectangle 55"/>
          <p:cNvSpPr/>
          <p:nvPr/>
        </p:nvSpPr>
        <p:spPr bwMode="auto">
          <a:xfrm>
            <a:off x="2428860" y="2714620"/>
            <a:ext cx="1785950" cy="571503"/>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algn="ctr" fontAlgn="auto">
              <a:spcBef>
                <a:spcPts val="0"/>
              </a:spcBef>
              <a:spcAft>
                <a:spcPts val="0"/>
              </a:spcAft>
              <a:defRPr/>
            </a:pPr>
            <a:r>
              <a:rPr lang="en-GB" sz="1100" b="1" dirty="0">
                <a:solidFill>
                  <a:srgbClr val="7030A0"/>
                </a:solidFill>
                <a:latin typeface="Calibri" pitchFamily="34" charset="0"/>
                <a:cs typeface="Arial" charset="0"/>
              </a:rPr>
              <a:t>Deputy Therapy </a:t>
            </a:r>
            <a:r>
              <a:rPr lang="en-GB" sz="1100" b="1" dirty="0" smtClean="0">
                <a:solidFill>
                  <a:srgbClr val="7030A0"/>
                </a:solidFill>
                <a:latin typeface="Calibri" pitchFamily="34" charset="0"/>
                <a:cs typeface="Arial" charset="0"/>
              </a:rPr>
              <a:t>Team</a:t>
            </a:r>
            <a:endParaRPr lang="en-GB" sz="1100" b="1" dirty="0">
              <a:solidFill>
                <a:srgbClr val="7030A0"/>
              </a:solidFill>
              <a:latin typeface="Calibri" pitchFamily="34" charset="0"/>
              <a:cs typeface="Arial" charset="0"/>
            </a:endParaRPr>
          </a:p>
          <a:p>
            <a:pPr algn="ctr" fontAlgn="auto">
              <a:spcBef>
                <a:spcPts val="0"/>
              </a:spcBef>
              <a:spcAft>
                <a:spcPts val="0"/>
              </a:spcAft>
              <a:defRPr/>
            </a:pPr>
            <a:r>
              <a:rPr lang="en-GB" sz="1100" b="1" dirty="0">
                <a:solidFill>
                  <a:srgbClr val="7030A0"/>
                </a:solidFill>
                <a:latin typeface="Calibri" pitchFamily="34" charset="0"/>
                <a:cs typeface="Arial" charset="0"/>
              </a:rPr>
              <a:t>Karen Lewis </a:t>
            </a:r>
            <a:endParaRPr lang="en-GB" sz="1100" b="1" dirty="0" smtClean="0">
              <a:solidFill>
                <a:srgbClr val="7030A0"/>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SH and Intermediate Care</a:t>
            </a:r>
            <a:endParaRPr lang="en-GB" sz="1100" b="1" dirty="0">
              <a:solidFill>
                <a:srgbClr val="7030A0"/>
              </a:solidFill>
              <a:latin typeface="Calibri" pitchFamily="34" charset="0"/>
              <a:cs typeface="Arial" charset="0"/>
            </a:endParaRPr>
          </a:p>
          <a:p>
            <a:pPr eaLnBrk="0" fontAlgn="auto" hangingPunct="0">
              <a:spcBef>
                <a:spcPts val="0"/>
              </a:spcBef>
              <a:spcAft>
                <a:spcPts val="0"/>
              </a:spcAft>
              <a:defRPr/>
            </a:pPr>
            <a:endParaRPr lang="en-GB" sz="1200" dirty="0">
              <a:latin typeface="Calibri" pitchFamily="34" charset="0"/>
              <a:cs typeface="Arial" charset="0"/>
            </a:endParaRPr>
          </a:p>
        </p:txBody>
      </p:sp>
      <p:sp>
        <p:nvSpPr>
          <p:cNvPr id="10" name="Rounded Rectangle 55"/>
          <p:cNvSpPr/>
          <p:nvPr/>
        </p:nvSpPr>
        <p:spPr bwMode="auto">
          <a:xfrm>
            <a:off x="4572000" y="3357562"/>
            <a:ext cx="1800000" cy="2664000"/>
          </a:xfrm>
          <a:prstGeom prst="roundRect">
            <a:avLst>
              <a:gd name="adj" fmla="val 10145"/>
            </a:avLst>
          </a:prstGeom>
          <a:solidFill>
            <a:schemeClr val="bg1"/>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a:defRPr/>
            </a:pPr>
            <a:r>
              <a:rPr lang="en-GB" sz="1100" b="1" u="sng" dirty="0" smtClean="0">
                <a:solidFill>
                  <a:srgbClr val="00B050"/>
                </a:solidFill>
                <a:latin typeface="Calibri" pitchFamily="34" charset="0"/>
                <a:cs typeface="Arial" charset="0"/>
              </a:rPr>
              <a:t>GHH Clinical Team Leaders</a:t>
            </a:r>
            <a:endParaRPr lang="en-GB" sz="1100" b="1" dirty="0" smtClean="0">
              <a:latin typeface="Calibri" pitchFamily="34" charset="0"/>
              <a:cs typeface="Arial" charset="0"/>
            </a:endParaRPr>
          </a:p>
          <a:p>
            <a:pPr>
              <a:defRPr/>
            </a:pPr>
            <a:r>
              <a:rPr lang="en-GB" sz="1100" b="1" u="sng" dirty="0" smtClean="0">
                <a:solidFill>
                  <a:srgbClr val="00B050"/>
                </a:solidFill>
                <a:latin typeface="Calibri" pitchFamily="34" charset="0"/>
                <a:cs typeface="Arial" charset="0"/>
              </a:rPr>
              <a:t>Elderly</a:t>
            </a:r>
          </a:p>
          <a:p>
            <a:pPr>
              <a:defRPr/>
            </a:pPr>
            <a:r>
              <a:rPr lang="en-GB" sz="1100" b="1" dirty="0" smtClean="0">
                <a:latin typeface="Calibri" pitchFamily="34" charset="0"/>
                <a:cs typeface="Arial" charset="0"/>
              </a:rPr>
              <a:t>Lynn Still</a:t>
            </a:r>
          </a:p>
          <a:p>
            <a:pPr>
              <a:defRPr/>
            </a:pPr>
            <a:r>
              <a:rPr lang="en-GB" sz="1100" b="1" u="sng" dirty="0" smtClean="0">
                <a:solidFill>
                  <a:srgbClr val="00B050"/>
                </a:solidFill>
                <a:latin typeface="Calibri" pitchFamily="34" charset="0"/>
                <a:cs typeface="Arial" charset="0"/>
              </a:rPr>
              <a:t>Stroke and </a:t>
            </a:r>
            <a:r>
              <a:rPr lang="en-GB" sz="1100" b="1" u="sng" dirty="0" err="1" smtClean="0">
                <a:solidFill>
                  <a:srgbClr val="00B050"/>
                </a:solidFill>
                <a:latin typeface="Calibri" pitchFamily="34" charset="0"/>
                <a:cs typeface="Arial" charset="0"/>
              </a:rPr>
              <a:t>Neuro</a:t>
            </a:r>
            <a:endParaRPr lang="en-GB" sz="1100" b="1" dirty="0" smtClean="0">
              <a:solidFill>
                <a:srgbClr val="00B050"/>
              </a:solidFill>
              <a:latin typeface="Calibri" pitchFamily="34" charset="0"/>
              <a:cs typeface="Arial" charset="0"/>
            </a:endParaRPr>
          </a:p>
          <a:p>
            <a:pPr>
              <a:defRPr/>
            </a:pPr>
            <a:r>
              <a:rPr lang="en-GB" sz="1100" b="1" dirty="0" smtClean="0">
                <a:latin typeface="Calibri" pitchFamily="34" charset="0"/>
                <a:cs typeface="Arial" charset="0"/>
              </a:rPr>
              <a:t>Caroline Graham</a:t>
            </a:r>
          </a:p>
          <a:p>
            <a:pPr>
              <a:defRPr/>
            </a:pPr>
            <a:endParaRPr lang="en-GB" sz="1100" b="1" dirty="0" smtClean="0">
              <a:latin typeface="Calibri" pitchFamily="34" charset="0"/>
              <a:cs typeface="Arial" charset="0"/>
            </a:endParaRPr>
          </a:p>
          <a:p>
            <a:pPr>
              <a:defRPr/>
            </a:pPr>
            <a:endParaRPr lang="en-GB" sz="1100" b="1" dirty="0" smtClean="0">
              <a:latin typeface="Calibri" pitchFamily="34" charset="0"/>
              <a:cs typeface="Arial" charset="0"/>
            </a:endParaRPr>
          </a:p>
          <a:p>
            <a:pPr>
              <a:defRPr/>
            </a:pPr>
            <a:endParaRPr lang="en-GB" sz="1100" b="1" u="sng" dirty="0" smtClean="0">
              <a:solidFill>
                <a:srgbClr val="00B050"/>
              </a:solidFill>
              <a:latin typeface="Calibri" pitchFamily="34" charset="0"/>
              <a:cs typeface="Arial" charset="0"/>
            </a:endParaRPr>
          </a:p>
          <a:p>
            <a:pPr>
              <a:defRPr/>
            </a:pPr>
            <a:endParaRPr lang="en-GB" sz="1100" b="1" u="sng" dirty="0" smtClean="0">
              <a:solidFill>
                <a:srgbClr val="00B050"/>
              </a:solidFill>
              <a:latin typeface="Calibri" pitchFamily="34" charset="0"/>
              <a:cs typeface="Arial" charset="0"/>
            </a:endParaRPr>
          </a:p>
          <a:p>
            <a:pPr>
              <a:defRPr/>
            </a:pPr>
            <a:endParaRPr lang="en-GB" sz="1100" b="1" u="sng" dirty="0">
              <a:solidFill>
                <a:srgbClr val="00B050"/>
              </a:solidFill>
              <a:latin typeface="Calibri" pitchFamily="34" charset="0"/>
              <a:cs typeface="Arial" charset="0"/>
            </a:endParaRPr>
          </a:p>
        </p:txBody>
      </p:sp>
      <p:sp>
        <p:nvSpPr>
          <p:cNvPr id="11" name="Rounded Rectangle 55"/>
          <p:cNvSpPr/>
          <p:nvPr/>
        </p:nvSpPr>
        <p:spPr bwMode="auto">
          <a:xfrm>
            <a:off x="2428860" y="3357562"/>
            <a:ext cx="1800000" cy="2664000"/>
          </a:xfrm>
          <a:prstGeom prst="roundRect">
            <a:avLst>
              <a:gd name="adj" fmla="val 10145"/>
            </a:avLst>
          </a:prstGeom>
          <a:solidFill>
            <a:schemeClr val="bg1"/>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p:txBody>
      </p:sp>
      <p:sp>
        <p:nvSpPr>
          <p:cNvPr id="13" name="Rounded Rectangle 55"/>
          <p:cNvSpPr/>
          <p:nvPr/>
        </p:nvSpPr>
        <p:spPr bwMode="auto">
          <a:xfrm>
            <a:off x="6786578" y="3357562"/>
            <a:ext cx="1800000" cy="2643206"/>
          </a:xfrm>
          <a:prstGeom prst="roundRect">
            <a:avLst>
              <a:gd name="adj" fmla="val 10145"/>
            </a:avLst>
          </a:prstGeom>
          <a:solidFill>
            <a:schemeClr val="bg1"/>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defRPr/>
            </a:pPr>
            <a:endParaRPr lang="en-GB" sz="1100" b="1" dirty="0">
              <a:solidFill>
                <a:srgbClr val="00B050"/>
              </a:solidFill>
              <a:latin typeface="Calibri" pitchFamily="34" charset="0"/>
              <a:cs typeface="Arial" charset="0"/>
            </a:endParaRPr>
          </a:p>
        </p:txBody>
      </p:sp>
      <p:sp>
        <p:nvSpPr>
          <p:cNvPr id="35" name="Rounded Rectangle 55"/>
          <p:cNvSpPr/>
          <p:nvPr/>
        </p:nvSpPr>
        <p:spPr bwMode="auto">
          <a:xfrm>
            <a:off x="6500826" y="428604"/>
            <a:ext cx="1928827" cy="479922"/>
          </a:xfrm>
          <a:prstGeom prst="roundRect">
            <a:avLst>
              <a:gd name="adj" fmla="val 10145"/>
            </a:avLst>
          </a:prstGeom>
          <a:solidFill>
            <a:schemeClr val="bg1"/>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algn="ctr" fontAlgn="auto">
              <a:spcBef>
                <a:spcPts val="0"/>
              </a:spcBef>
              <a:spcAft>
                <a:spcPts val="0"/>
              </a:spcAft>
              <a:defRPr/>
            </a:pPr>
            <a:r>
              <a:rPr lang="en-GB" sz="1200" dirty="0">
                <a:solidFill>
                  <a:srgbClr val="000000"/>
                </a:solidFill>
                <a:latin typeface="Calibri" pitchFamily="34" charset="0"/>
                <a:cs typeface="Arial" charset="0"/>
              </a:rPr>
              <a:t>General Manager</a:t>
            </a:r>
          </a:p>
          <a:p>
            <a:pPr algn="ctr" fontAlgn="auto">
              <a:spcBef>
                <a:spcPts val="0"/>
              </a:spcBef>
              <a:spcAft>
                <a:spcPts val="0"/>
              </a:spcAft>
              <a:defRPr/>
            </a:pPr>
            <a:r>
              <a:rPr lang="en-GB" sz="1200" b="1" dirty="0">
                <a:solidFill>
                  <a:srgbClr val="7030A0"/>
                </a:solidFill>
                <a:latin typeface="Calibri" pitchFamily="34" charset="0"/>
                <a:cs typeface="Arial" charset="0"/>
              </a:rPr>
              <a:t>Via Solihull site Team</a:t>
            </a:r>
          </a:p>
        </p:txBody>
      </p:sp>
      <p:sp>
        <p:nvSpPr>
          <p:cNvPr id="27" name="Rounded Rectangle 57"/>
          <p:cNvSpPr/>
          <p:nvPr/>
        </p:nvSpPr>
        <p:spPr bwMode="auto">
          <a:xfrm>
            <a:off x="3357554" y="785794"/>
            <a:ext cx="1928826" cy="614385"/>
          </a:xfrm>
          <a:prstGeom prst="roundRect">
            <a:avLst>
              <a:gd name="adj" fmla="val 10145"/>
            </a:avLst>
          </a:prstGeom>
          <a:solidFill>
            <a:srgbClr val="00A94E"/>
          </a:solidFill>
          <a:ln w="6350" cap="flat" cmpd="sng" algn="ctr">
            <a:solidFill>
              <a:srgbClr val="FFFFFF"/>
            </a:solidFill>
            <a:prstDash val="solid"/>
            <a:round/>
            <a:headEnd type="none" w="med" len="med"/>
            <a:tailEnd type="none" w="med" len="med"/>
          </a:ln>
          <a:effectLst/>
          <a:scene3d>
            <a:camera prst="orthographicFront"/>
            <a:lightRig rig="threePt" dir="t"/>
          </a:scene3d>
          <a:sp3d>
            <a:bevelT w="165100" prst="coolSlant"/>
          </a:sp3d>
        </p:spPr>
        <p:txBody>
          <a:bodyPr anchor="ctr"/>
          <a:lstStyle/>
          <a:p>
            <a:pPr algn="ctr" fontAlgn="auto">
              <a:spcBef>
                <a:spcPts val="0"/>
              </a:spcBef>
              <a:spcAft>
                <a:spcPts val="0"/>
              </a:spcAft>
              <a:defRPr/>
            </a:pPr>
            <a:r>
              <a:rPr lang="en-GB" sz="1100" b="1" dirty="0">
                <a:solidFill>
                  <a:schemeClr val="bg1"/>
                </a:solidFill>
                <a:latin typeface="Calibri" pitchFamily="34" charset="0"/>
                <a:cs typeface="Arial" charset="0"/>
              </a:rPr>
              <a:t>CLINICAL DIRECTOR</a:t>
            </a:r>
          </a:p>
          <a:p>
            <a:pPr algn="ctr" fontAlgn="auto">
              <a:spcBef>
                <a:spcPts val="0"/>
              </a:spcBef>
              <a:spcAft>
                <a:spcPts val="0"/>
              </a:spcAft>
              <a:defRPr/>
            </a:pPr>
            <a:r>
              <a:rPr lang="en-GB" sz="1100" b="1" dirty="0" smtClean="0">
                <a:solidFill>
                  <a:schemeClr val="bg1"/>
                </a:solidFill>
                <a:latin typeface="Calibri" pitchFamily="34" charset="0"/>
                <a:cs typeface="Arial" charset="0"/>
              </a:rPr>
              <a:t>Therapy and Rehabilitation</a:t>
            </a:r>
            <a:endParaRPr lang="en-GB" sz="1100" b="1" dirty="0">
              <a:solidFill>
                <a:schemeClr val="bg1"/>
              </a:solidFill>
              <a:latin typeface="Calibri" pitchFamily="34" charset="0"/>
              <a:cs typeface="Arial" charset="0"/>
            </a:endParaRPr>
          </a:p>
          <a:p>
            <a:pPr algn="ctr" fontAlgn="auto">
              <a:spcBef>
                <a:spcPts val="0"/>
              </a:spcBef>
              <a:spcAft>
                <a:spcPts val="0"/>
              </a:spcAft>
              <a:defRPr/>
            </a:pPr>
            <a:r>
              <a:rPr lang="en-GB" sz="1100" b="1" dirty="0">
                <a:solidFill>
                  <a:srgbClr val="7030A0"/>
                </a:solidFill>
                <a:latin typeface="Calibri" pitchFamily="34" charset="0"/>
                <a:cs typeface="Arial" charset="0"/>
              </a:rPr>
              <a:t>Mary Ross </a:t>
            </a:r>
          </a:p>
        </p:txBody>
      </p:sp>
      <p:sp>
        <p:nvSpPr>
          <p:cNvPr id="2089" name="TextBox 28"/>
          <p:cNvSpPr txBox="1">
            <a:spLocks noChangeArrowheads="1"/>
          </p:cNvSpPr>
          <p:nvPr/>
        </p:nvSpPr>
        <p:spPr bwMode="auto">
          <a:xfrm>
            <a:off x="2428860" y="3214686"/>
            <a:ext cx="1785938" cy="2400657"/>
          </a:xfrm>
          <a:prstGeom prst="rect">
            <a:avLst/>
          </a:prstGeom>
          <a:noFill/>
          <a:ln w="9525">
            <a:noFill/>
            <a:miter lim="800000"/>
            <a:headEnd/>
            <a:tailEnd/>
          </a:ln>
        </p:spPr>
        <p:txBody>
          <a:bodyPr>
            <a:spAutoFit/>
          </a:bodyPr>
          <a:lstStyle/>
          <a:p>
            <a:endParaRPr lang="en-GB" sz="1400" b="1" u="sng" dirty="0">
              <a:solidFill>
                <a:srgbClr val="00B050"/>
              </a:solidFill>
              <a:latin typeface="Calibri" pitchFamily="34" charset="0"/>
              <a:cs typeface="Arial" charset="0"/>
            </a:endParaRPr>
          </a:p>
          <a:p>
            <a:endParaRPr lang="en-GB" sz="1200" b="1" u="sng" dirty="0" smtClean="0">
              <a:solidFill>
                <a:srgbClr val="00B050"/>
              </a:solidFill>
              <a:latin typeface="Calibri" pitchFamily="34" charset="0"/>
              <a:cs typeface="Arial" charset="0"/>
            </a:endParaRPr>
          </a:p>
          <a:p>
            <a:r>
              <a:rPr lang="en-GB" sz="1200" b="1" u="sng" dirty="0" smtClean="0">
                <a:solidFill>
                  <a:srgbClr val="00B050"/>
                </a:solidFill>
                <a:latin typeface="Calibri" pitchFamily="34" charset="0"/>
                <a:cs typeface="Arial" charset="0"/>
              </a:rPr>
              <a:t>Clinical </a:t>
            </a:r>
            <a:r>
              <a:rPr lang="en-GB" sz="1200" b="1" u="sng" dirty="0">
                <a:solidFill>
                  <a:srgbClr val="00B050"/>
                </a:solidFill>
                <a:latin typeface="Calibri" pitchFamily="34" charset="0"/>
                <a:cs typeface="Arial" charset="0"/>
              </a:rPr>
              <a:t>Team </a:t>
            </a:r>
            <a:r>
              <a:rPr lang="en-GB" sz="1200" b="1" u="sng" dirty="0" smtClean="0">
                <a:solidFill>
                  <a:srgbClr val="00B050"/>
                </a:solidFill>
                <a:latin typeface="Calibri" pitchFamily="34" charset="0"/>
                <a:cs typeface="Arial" charset="0"/>
              </a:rPr>
              <a:t>Leader</a:t>
            </a:r>
          </a:p>
          <a:p>
            <a:r>
              <a:rPr lang="en-GB" sz="1200" b="1" u="sng" dirty="0" smtClean="0">
                <a:solidFill>
                  <a:srgbClr val="00B050"/>
                </a:solidFill>
                <a:latin typeface="Calibri" pitchFamily="34" charset="0"/>
                <a:cs typeface="Arial" charset="0"/>
              </a:rPr>
              <a:t>Solihull Acute</a:t>
            </a:r>
            <a:endParaRPr lang="en-GB" sz="1200" b="1" u="sng" dirty="0">
              <a:solidFill>
                <a:srgbClr val="00B050"/>
              </a:solidFill>
              <a:latin typeface="Calibri" pitchFamily="34" charset="0"/>
              <a:cs typeface="Arial" charset="0"/>
            </a:endParaRPr>
          </a:p>
          <a:p>
            <a:r>
              <a:rPr lang="en-GB" sz="1100" b="1" dirty="0" smtClean="0">
                <a:latin typeface="Calibri" pitchFamily="34" charset="0"/>
                <a:cs typeface="Arial" charset="0"/>
              </a:rPr>
              <a:t>Dawn McKnight</a:t>
            </a:r>
          </a:p>
          <a:p>
            <a:r>
              <a:rPr lang="en-GB" sz="1100" b="1" u="sng" dirty="0" smtClean="0">
                <a:solidFill>
                  <a:srgbClr val="00B050"/>
                </a:solidFill>
                <a:latin typeface="Calibri" pitchFamily="34" charset="0"/>
                <a:cs typeface="Arial" charset="0"/>
              </a:rPr>
              <a:t>Community and in reach</a:t>
            </a:r>
            <a:endParaRPr lang="en-GB" sz="1100" b="1" dirty="0" smtClean="0">
              <a:latin typeface="Calibri" pitchFamily="34" charset="0"/>
              <a:cs typeface="Arial" charset="0"/>
            </a:endParaRPr>
          </a:p>
          <a:p>
            <a:r>
              <a:rPr lang="en-GB" sz="1100" b="1" dirty="0" smtClean="0">
                <a:solidFill>
                  <a:srgbClr val="FF0000"/>
                </a:solidFill>
                <a:latin typeface="Calibri" pitchFamily="34" charset="0"/>
                <a:cs typeface="Arial" charset="0"/>
              </a:rPr>
              <a:t>Laura Parker</a:t>
            </a:r>
          </a:p>
          <a:p>
            <a:endParaRPr lang="en-GB" sz="1100" b="1" u="sng" dirty="0" smtClean="0">
              <a:solidFill>
                <a:srgbClr val="00B050"/>
              </a:solidFill>
              <a:latin typeface="Calibri" pitchFamily="34" charset="0"/>
              <a:cs typeface="Arial" charset="0"/>
            </a:endParaRPr>
          </a:p>
          <a:p>
            <a:endParaRPr lang="en-GB" sz="1100" b="1" dirty="0" smtClean="0">
              <a:latin typeface="Calibri" pitchFamily="34" charset="0"/>
              <a:cs typeface="Arial" charset="0"/>
            </a:endParaRPr>
          </a:p>
          <a:p>
            <a:endParaRPr lang="en-GB" sz="1100" b="1" dirty="0" smtClean="0">
              <a:latin typeface="Calibri" pitchFamily="34" charset="0"/>
              <a:cs typeface="Arial" charset="0"/>
            </a:endParaRPr>
          </a:p>
          <a:p>
            <a:pPr lvl="1">
              <a:buFont typeface="Arial" charset="0"/>
              <a:buChar char="•"/>
            </a:pPr>
            <a:endParaRPr lang="en-GB" sz="1200" b="1" dirty="0">
              <a:latin typeface="Calibri" pitchFamily="34" charset="0"/>
            </a:endParaRPr>
          </a:p>
          <a:p>
            <a:pPr>
              <a:buFont typeface="Arial" charset="0"/>
              <a:buChar char="•"/>
            </a:pPr>
            <a:endParaRPr lang="en-GB" sz="1100" dirty="0">
              <a:solidFill>
                <a:srgbClr val="00B050"/>
              </a:solidFill>
              <a:latin typeface="Calibri" pitchFamily="34" charset="0"/>
            </a:endParaRPr>
          </a:p>
          <a:p>
            <a:endParaRPr lang="en-GB" sz="1100" dirty="0">
              <a:solidFill>
                <a:srgbClr val="00B050"/>
              </a:solidFill>
              <a:latin typeface="Calibri" pitchFamily="34" charset="0"/>
            </a:endParaRPr>
          </a:p>
        </p:txBody>
      </p:sp>
      <p:sp>
        <p:nvSpPr>
          <p:cNvPr id="2091" name="TextBox 30"/>
          <p:cNvSpPr txBox="1">
            <a:spLocks noChangeArrowheads="1"/>
          </p:cNvSpPr>
          <p:nvPr/>
        </p:nvSpPr>
        <p:spPr bwMode="auto">
          <a:xfrm>
            <a:off x="6286512" y="3429000"/>
            <a:ext cx="2643180" cy="3662541"/>
          </a:xfrm>
          <a:prstGeom prst="rect">
            <a:avLst/>
          </a:prstGeom>
          <a:noFill/>
          <a:ln w="9525">
            <a:noFill/>
            <a:miter lim="800000"/>
            <a:headEnd/>
            <a:tailEnd/>
          </a:ln>
        </p:spPr>
        <p:txBody>
          <a:bodyPr wrap="square">
            <a:spAutoFit/>
          </a:bodyPr>
          <a:lstStyle/>
          <a:p>
            <a:pPr>
              <a:buFont typeface="Arial" charset="0"/>
              <a:buChar char="•"/>
            </a:pPr>
            <a:endParaRPr lang="en-GB" sz="1000" b="1" dirty="0">
              <a:solidFill>
                <a:srgbClr val="00B050"/>
              </a:solidFill>
              <a:latin typeface="Calibri" pitchFamily="34" charset="0"/>
            </a:endParaRPr>
          </a:p>
          <a:p>
            <a:pPr lvl="1"/>
            <a:r>
              <a:rPr lang="en-GB" sz="1200" b="1" u="sng" dirty="0">
                <a:solidFill>
                  <a:srgbClr val="00B050"/>
                </a:solidFill>
                <a:latin typeface="Calibri" pitchFamily="34" charset="0"/>
                <a:cs typeface="Arial" charset="0"/>
              </a:rPr>
              <a:t>Clinical Team </a:t>
            </a:r>
            <a:r>
              <a:rPr lang="en-GB" sz="1200" b="1" u="sng" dirty="0" smtClean="0">
                <a:solidFill>
                  <a:srgbClr val="00B050"/>
                </a:solidFill>
                <a:latin typeface="Calibri" pitchFamily="34" charset="0"/>
                <a:cs typeface="Arial" charset="0"/>
              </a:rPr>
              <a:t>Leaders</a:t>
            </a:r>
            <a:endParaRPr lang="en-GB" sz="1200" b="1" u="sng" dirty="0">
              <a:solidFill>
                <a:srgbClr val="00B050"/>
              </a:solidFill>
              <a:latin typeface="Calibri" pitchFamily="34" charset="0"/>
              <a:cs typeface="Arial" charset="0"/>
            </a:endParaRPr>
          </a:p>
          <a:p>
            <a:pPr lvl="1"/>
            <a:r>
              <a:rPr lang="en-GB" sz="1100" b="1" u="sng" dirty="0" smtClean="0">
                <a:solidFill>
                  <a:srgbClr val="00B050"/>
                </a:solidFill>
                <a:latin typeface="Calibri" pitchFamily="34" charset="0"/>
                <a:cs typeface="Arial" charset="0"/>
              </a:rPr>
              <a:t>Specialist  Surgery</a:t>
            </a:r>
            <a:endParaRPr lang="en-GB" sz="1100" b="1" u="sng" dirty="0">
              <a:solidFill>
                <a:srgbClr val="00B050"/>
              </a:solidFill>
              <a:latin typeface="Calibri" pitchFamily="34" charset="0"/>
              <a:cs typeface="Arial" charset="0"/>
            </a:endParaRPr>
          </a:p>
          <a:p>
            <a:pPr lvl="1"/>
            <a:r>
              <a:rPr lang="en-GB" sz="1100" b="1" dirty="0" smtClean="0">
                <a:latin typeface="Calibri" pitchFamily="34" charset="0"/>
                <a:cs typeface="Arial" charset="0"/>
              </a:rPr>
              <a:t>Lucy Wood/D McCarthy Dyson</a:t>
            </a:r>
            <a:endParaRPr lang="en-GB" sz="1100" b="1" u="sng" dirty="0">
              <a:solidFill>
                <a:srgbClr val="00B050"/>
              </a:solidFill>
              <a:latin typeface="Calibri" pitchFamily="34" charset="0"/>
              <a:cs typeface="Arial" charset="0"/>
            </a:endParaRPr>
          </a:p>
          <a:p>
            <a:pPr lvl="1"/>
            <a:r>
              <a:rPr lang="en-GB" sz="1100" b="1" u="sng" dirty="0">
                <a:solidFill>
                  <a:srgbClr val="00B050"/>
                </a:solidFill>
                <a:latin typeface="Calibri" pitchFamily="34" charset="0"/>
                <a:cs typeface="Arial" charset="0"/>
              </a:rPr>
              <a:t>Specialist </a:t>
            </a:r>
            <a:r>
              <a:rPr lang="en-GB" sz="1100" b="1" u="sng" dirty="0" smtClean="0">
                <a:solidFill>
                  <a:srgbClr val="00B050"/>
                </a:solidFill>
                <a:latin typeface="Calibri" pitchFamily="34" charset="0"/>
                <a:cs typeface="Arial" charset="0"/>
              </a:rPr>
              <a:t>Medicine</a:t>
            </a:r>
            <a:endParaRPr lang="en-GB" sz="1100" b="1" u="sng" dirty="0">
              <a:solidFill>
                <a:srgbClr val="00B050"/>
              </a:solidFill>
              <a:latin typeface="Calibri" pitchFamily="34" charset="0"/>
              <a:cs typeface="Arial" charset="0"/>
            </a:endParaRPr>
          </a:p>
          <a:p>
            <a:pPr lvl="1"/>
            <a:r>
              <a:rPr lang="en-GB" sz="1100" b="1" dirty="0" smtClean="0">
                <a:latin typeface="Calibri" pitchFamily="34" charset="0"/>
                <a:cs typeface="Arial" charset="0"/>
              </a:rPr>
              <a:t>Catriona McClafferty</a:t>
            </a:r>
          </a:p>
          <a:p>
            <a:pPr lvl="1"/>
            <a:r>
              <a:rPr lang="en-GB" sz="1100" b="1" u="sng" dirty="0" smtClean="0">
                <a:solidFill>
                  <a:srgbClr val="00B050"/>
                </a:solidFill>
                <a:latin typeface="Calibri" pitchFamily="34" charset="0"/>
                <a:cs typeface="Arial" charset="0"/>
              </a:rPr>
              <a:t>Elderly and T and O</a:t>
            </a:r>
          </a:p>
          <a:p>
            <a:pPr lvl="1"/>
            <a:r>
              <a:rPr lang="en-GB" sz="1100" b="1" dirty="0" smtClean="0">
                <a:latin typeface="Calibri" pitchFamily="34" charset="0"/>
                <a:cs typeface="Arial" charset="0"/>
              </a:rPr>
              <a:t>Sally </a:t>
            </a:r>
            <a:r>
              <a:rPr lang="en-GB" sz="1100" b="1" dirty="0" err="1" smtClean="0">
                <a:latin typeface="Calibri" pitchFamily="34" charset="0"/>
                <a:cs typeface="Arial" charset="0"/>
              </a:rPr>
              <a:t>Golsby</a:t>
            </a:r>
            <a:r>
              <a:rPr lang="en-GB" sz="1100" b="1" dirty="0" smtClean="0">
                <a:latin typeface="Calibri" pitchFamily="34" charset="0"/>
                <a:cs typeface="Arial" charset="0"/>
              </a:rPr>
              <a:t> Taylor</a:t>
            </a:r>
          </a:p>
          <a:p>
            <a:pPr lvl="1"/>
            <a:r>
              <a:rPr lang="en-GB" sz="1100" b="1" u="sng" dirty="0" smtClean="0">
                <a:solidFill>
                  <a:srgbClr val="00B050"/>
                </a:solidFill>
                <a:latin typeface="Calibri" pitchFamily="34" charset="0"/>
                <a:cs typeface="Arial" charset="0"/>
              </a:rPr>
              <a:t>Stroke and </a:t>
            </a:r>
            <a:r>
              <a:rPr lang="en-GB" sz="1100" b="1" u="sng" dirty="0" err="1" smtClean="0">
                <a:solidFill>
                  <a:srgbClr val="00B050"/>
                </a:solidFill>
                <a:latin typeface="Calibri" pitchFamily="34" charset="0"/>
                <a:cs typeface="Arial" charset="0"/>
              </a:rPr>
              <a:t>Neuro</a:t>
            </a:r>
            <a:endParaRPr lang="en-GB" sz="1100" b="1" dirty="0" smtClean="0">
              <a:solidFill>
                <a:srgbClr val="00B050"/>
              </a:solidFill>
              <a:latin typeface="Calibri" pitchFamily="34" charset="0"/>
              <a:cs typeface="Arial" charset="0"/>
            </a:endParaRPr>
          </a:p>
          <a:p>
            <a:pPr lvl="1"/>
            <a:r>
              <a:rPr lang="en-GB" sz="1100" b="1" dirty="0" err="1" smtClean="0">
                <a:latin typeface="Calibri" pitchFamily="34" charset="0"/>
                <a:cs typeface="Arial" charset="0"/>
              </a:rPr>
              <a:t>Linzie</a:t>
            </a:r>
            <a:r>
              <a:rPr lang="en-GB" sz="1100" b="1" dirty="0" smtClean="0">
                <a:latin typeface="Calibri" pitchFamily="34" charset="0"/>
                <a:cs typeface="Arial" charset="0"/>
              </a:rPr>
              <a:t> Bassett</a:t>
            </a:r>
          </a:p>
          <a:p>
            <a:pPr lvl="1"/>
            <a:r>
              <a:rPr lang="en-GB" sz="1100" b="1" u="sng" dirty="0" smtClean="0">
                <a:solidFill>
                  <a:srgbClr val="00B050"/>
                </a:solidFill>
                <a:latin typeface="Calibri" pitchFamily="34" charset="0"/>
                <a:cs typeface="Arial" charset="0"/>
              </a:rPr>
              <a:t>Paediatrics </a:t>
            </a:r>
          </a:p>
          <a:p>
            <a:pPr lvl="1"/>
            <a:r>
              <a:rPr lang="en-GB" sz="1100" b="1" dirty="0" smtClean="0">
                <a:latin typeface="Calibri" pitchFamily="34" charset="0"/>
                <a:cs typeface="Arial" charset="0"/>
              </a:rPr>
              <a:t>Alison Keeling-Smith</a:t>
            </a:r>
          </a:p>
          <a:p>
            <a:pPr lvl="1"/>
            <a:r>
              <a:rPr lang="en-GB" sz="1100" b="1" u="sng" dirty="0" smtClean="0">
                <a:solidFill>
                  <a:srgbClr val="00B050"/>
                </a:solidFill>
                <a:latin typeface="Calibri" pitchFamily="34" charset="0"/>
                <a:cs typeface="Arial" charset="0"/>
              </a:rPr>
              <a:t>Critical Care </a:t>
            </a:r>
          </a:p>
          <a:p>
            <a:pPr lvl="1"/>
            <a:r>
              <a:rPr lang="en-GB" sz="1100" b="1" dirty="0" smtClean="0">
                <a:latin typeface="Calibri" pitchFamily="34" charset="0"/>
                <a:cs typeface="Arial" charset="0"/>
              </a:rPr>
              <a:t>Jan MacGowan</a:t>
            </a:r>
          </a:p>
          <a:p>
            <a:pPr algn="ctr">
              <a:defRPr/>
            </a:pPr>
            <a:endParaRPr lang="en-GB" sz="1100" b="1" dirty="0" smtClean="0">
              <a:latin typeface="Calibri" pitchFamily="34" charset="0"/>
              <a:cs typeface="Arial" charset="0"/>
            </a:endParaRPr>
          </a:p>
          <a:p>
            <a:pPr lvl="1"/>
            <a:endParaRPr lang="en-GB" sz="1100" b="1" dirty="0" smtClean="0">
              <a:latin typeface="Calibri" pitchFamily="34" charset="0"/>
              <a:cs typeface="Arial" charset="0"/>
            </a:endParaRPr>
          </a:p>
          <a:p>
            <a:pPr lvl="1"/>
            <a:endParaRPr lang="en-GB" sz="1100" b="1" dirty="0" smtClean="0">
              <a:latin typeface="Calibri" pitchFamily="34" charset="0"/>
              <a:cs typeface="Arial" charset="0"/>
            </a:endParaRPr>
          </a:p>
          <a:p>
            <a:pPr lvl="1"/>
            <a:endParaRPr lang="en-GB" sz="1100" b="1" dirty="0" smtClean="0">
              <a:latin typeface="Calibri" pitchFamily="34" charset="0"/>
            </a:endParaRPr>
          </a:p>
          <a:p>
            <a:pPr lvl="1"/>
            <a:endParaRPr lang="en-GB" sz="1100" b="1" dirty="0">
              <a:latin typeface="Calibri" pitchFamily="34" charset="0"/>
            </a:endParaRPr>
          </a:p>
          <a:p>
            <a:pPr lvl="1">
              <a:buFont typeface="Arial" charset="0"/>
              <a:buChar char="•"/>
            </a:pPr>
            <a:endParaRPr lang="en-GB" sz="1200" b="1" dirty="0">
              <a:latin typeface="Calibri" pitchFamily="34" charset="0"/>
            </a:endParaRPr>
          </a:p>
          <a:p>
            <a:pPr>
              <a:buFont typeface="Arial" charset="0"/>
              <a:buChar char="•"/>
            </a:pPr>
            <a:endParaRPr lang="en-GB" sz="1100" b="1" dirty="0">
              <a:solidFill>
                <a:srgbClr val="00B050"/>
              </a:solidFill>
              <a:latin typeface="Calibri" pitchFamily="34" charset="0"/>
            </a:endParaRPr>
          </a:p>
        </p:txBody>
      </p:sp>
      <p:cxnSp>
        <p:nvCxnSpPr>
          <p:cNvPr id="26" name="Straight Connector 25"/>
          <p:cNvCxnSpPr>
            <a:stCxn id="27" idx="1"/>
          </p:cNvCxnSpPr>
          <p:nvPr/>
        </p:nvCxnSpPr>
        <p:spPr>
          <a:xfrm rot="10800000" flipV="1">
            <a:off x="1643042" y="1092986"/>
            <a:ext cx="1714512" cy="47862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7" idx="3"/>
            <a:endCxn id="35" idx="1"/>
          </p:cNvCxnSpPr>
          <p:nvPr/>
        </p:nvCxnSpPr>
        <p:spPr>
          <a:xfrm flipV="1">
            <a:off x="5286380" y="668565"/>
            <a:ext cx="1214446" cy="42442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Rounded Rectangle 55"/>
          <p:cNvSpPr/>
          <p:nvPr/>
        </p:nvSpPr>
        <p:spPr bwMode="auto">
          <a:xfrm>
            <a:off x="3929058" y="1500174"/>
            <a:ext cx="2071702" cy="571503"/>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Community Paediatric Therapy </a:t>
            </a:r>
          </a:p>
          <a:p>
            <a:pPr algn="ctr" fontAlgn="auto">
              <a:spcBef>
                <a:spcPts val="0"/>
              </a:spcBef>
              <a:spcAft>
                <a:spcPts val="0"/>
              </a:spcAft>
              <a:defRPr/>
            </a:pPr>
            <a:r>
              <a:rPr lang="en-GB" sz="1100" b="1" dirty="0" smtClean="0">
                <a:solidFill>
                  <a:srgbClr val="7030A0"/>
                </a:solidFill>
                <a:latin typeface="Calibri" pitchFamily="34" charset="0"/>
                <a:cs typeface="Arial" charset="0"/>
              </a:rPr>
              <a:t>Sarah Jones</a:t>
            </a:r>
            <a:endParaRPr lang="en-GB" sz="1100" b="1" dirty="0">
              <a:solidFill>
                <a:srgbClr val="7030A0"/>
              </a:solidFill>
              <a:latin typeface="Calibri" pitchFamily="34" charset="0"/>
              <a:cs typeface="Arial" charset="0"/>
            </a:endParaRPr>
          </a:p>
          <a:p>
            <a:pPr eaLnBrk="0" fontAlgn="auto" hangingPunct="0">
              <a:spcBef>
                <a:spcPts val="0"/>
              </a:spcBef>
              <a:spcAft>
                <a:spcPts val="0"/>
              </a:spcAft>
              <a:defRPr/>
            </a:pPr>
            <a:endParaRPr lang="en-GB" sz="1200" dirty="0">
              <a:latin typeface="Calibri" pitchFamily="34" charset="0"/>
              <a:cs typeface="Arial" charset="0"/>
            </a:endParaRPr>
          </a:p>
        </p:txBody>
      </p:sp>
      <p:sp>
        <p:nvSpPr>
          <p:cNvPr id="30" name="Rounded Rectangle 55"/>
          <p:cNvSpPr/>
          <p:nvPr/>
        </p:nvSpPr>
        <p:spPr bwMode="auto">
          <a:xfrm>
            <a:off x="214282" y="3357562"/>
            <a:ext cx="1800000" cy="2664000"/>
          </a:xfrm>
          <a:prstGeom prst="roundRect">
            <a:avLst>
              <a:gd name="adj" fmla="val 10145"/>
            </a:avLst>
          </a:prstGeom>
          <a:solidFill>
            <a:schemeClr val="bg1"/>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a:p>
            <a:pPr fontAlgn="auto">
              <a:spcBef>
                <a:spcPts val="0"/>
              </a:spcBef>
              <a:spcAft>
                <a:spcPts val="0"/>
              </a:spcAft>
              <a:defRPr/>
            </a:pPr>
            <a:endParaRPr lang="en-GB" sz="1200" dirty="0">
              <a:latin typeface="Calibri" pitchFamily="34" charset="0"/>
              <a:cs typeface="Arial" charset="0"/>
            </a:endParaRPr>
          </a:p>
        </p:txBody>
      </p:sp>
      <p:sp>
        <p:nvSpPr>
          <p:cNvPr id="31" name="TextBox 28"/>
          <p:cNvSpPr txBox="1">
            <a:spLocks noChangeArrowheads="1"/>
          </p:cNvSpPr>
          <p:nvPr/>
        </p:nvSpPr>
        <p:spPr bwMode="auto">
          <a:xfrm>
            <a:off x="285720" y="3357562"/>
            <a:ext cx="1785938" cy="2339102"/>
          </a:xfrm>
          <a:prstGeom prst="rect">
            <a:avLst/>
          </a:prstGeom>
          <a:noFill/>
          <a:ln w="9525">
            <a:noFill/>
            <a:miter lim="800000"/>
            <a:headEnd/>
            <a:tailEnd/>
          </a:ln>
        </p:spPr>
        <p:txBody>
          <a:bodyPr>
            <a:spAutoFit/>
          </a:bodyPr>
          <a:lstStyle/>
          <a:p>
            <a:endParaRPr lang="en-GB" sz="1200" b="1" u="sng" dirty="0" smtClean="0">
              <a:solidFill>
                <a:srgbClr val="00B050"/>
              </a:solidFill>
              <a:latin typeface="Calibri" pitchFamily="34" charset="0"/>
              <a:cs typeface="Arial" charset="0"/>
            </a:endParaRPr>
          </a:p>
          <a:p>
            <a:r>
              <a:rPr lang="en-GB" sz="1200" b="1" u="sng" dirty="0" smtClean="0">
                <a:solidFill>
                  <a:srgbClr val="00B050"/>
                </a:solidFill>
                <a:latin typeface="Calibri" pitchFamily="34" charset="0"/>
                <a:cs typeface="Arial" charset="0"/>
              </a:rPr>
              <a:t>Clinical </a:t>
            </a:r>
            <a:r>
              <a:rPr lang="en-GB" sz="1200" b="1" u="sng" dirty="0">
                <a:solidFill>
                  <a:srgbClr val="00B050"/>
                </a:solidFill>
                <a:latin typeface="Calibri" pitchFamily="34" charset="0"/>
                <a:cs typeface="Arial" charset="0"/>
              </a:rPr>
              <a:t>Team </a:t>
            </a:r>
            <a:r>
              <a:rPr lang="en-GB" sz="1200" b="1" u="sng" dirty="0" smtClean="0">
                <a:solidFill>
                  <a:srgbClr val="00B050"/>
                </a:solidFill>
                <a:latin typeface="Calibri" pitchFamily="34" charset="0"/>
                <a:cs typeface="Arial" charset="0"/>
              </a:rPr>
              <a:t>Leaders</a:t>
            </a:r>
          </a:p>
          <a:p>
            <a:r>
              <a:rPr lang="en-GB" sz="1200" b="1" u="sng" dirty="0" smtClean="0">
                <a:solidFill>
                  <a:srgbClr val="00B050"/>
                </a:solidFill>
                <a:latin typeface="Calibri" pitchFamily="34" charset="0"/>
                <a:cs typeface="Arial" charset="0"/>
              </a:rPr>
              <a:t>MSK</a:t>
            </a:r>
            <a:endParaRPr lang="en-GB" sz="1200" b="1" u="sng" dirty="0">
              <a:solidFill>
                <a:srgbClr val="00B050"/>
              </a:solidFill>
              <a:latin typeface="Calibri" pitchFamily="34" charset="0"/>
              <a:cs typeface="Arial" charset="0"/>
            </a:endParaRPr>
          </a:p>
          <a:p>
            <a:r>
              <a:rPr lang="en-GB" sz="1100" b="1" u="sng" dirty="0" smtClean="0">
                <a:solidFill>
                  <a:srgbClr val="00B050"/>
                </a:solidFill>
                <a:latin typeface="Calibri" pitchFamily="34" charset="0"/>
                <a:cs typeface="Arial" charset="0"/>
              </a:rPr>
              <a:t>Community</a:t>
            </a:r>
          </a:p>
          <a:p>
            <a:r>
              <a:rPr lang="en-GB" sz="1100" b="1" u="sng" smtClean="0">
                <a:latin typeface="Calibri" pitchFamily="34" charset="0"/>
                <a:cs typeface="Arial" charset="0"/>
              </a:rPr>
              <a:t>Joan McKeown</a:t>
            </a:r>
            <a:endParaRPr lang="en-GB" sz="1100" b="1" u="sng" dirty="0">
              <a:latin typeface="Calibri" pitchFamily="34" charset="0"/>
              <a:cs typeface="Arial" charset="0"/>
            </a:endParaRPr>
          </a:p>
          <a:p>
            <a:r>
              <a:rPr lang="en-GB" sz="1100" b="1" u="sng" dirty="0" smtClean="0">
                <a:solidFill>
                  <a:srgbClr val="00B050"/>
                </a:solidFill>
                <a:latin typeface="Calibri" pitchFamily="34" charset="0"/>
                <a:cs typeface="Arial" charset="0"/>
              </a:rPr>
              <a:t>BHH</a:t>
            </a:r>
            <a:endParaRPr lang="en-GB" sz="1100" b="1" dirty="0">
              <a:solidFill>
                <a:srgbClr val="00B050"/>
              </a:solidFill>
              <a:latin typeface="Calibri" pitchFamily="34" charset="0"/>
              <a:cs typeface="Arial" charset="0"/>
            </a:endParaRPr>
          </a:p>
          <a:p>
            <a:r>
              <a:rPr lang="en-GB" sz="1100" b="1" dirty="0" smtClean="0">
                <a:latin typeface="Calibri" pitchFamily="34" charset="0"/>
                <a:cs typeface="Arial" charset="0"/>
              </a:rPr>
              <a:t>Maria Westwood</a:t>
            </a:r>
            <a:endParaRPr lang="en-GB" sz="1100" b="1" u="sng" dirty="0">
              <a:solidFill>
                <a:srgbClr val="00B050"/>
              </a:solidFill>
              <a:latin typeface="Calibri" pitchFamily="34" charset="0"/>
              <a:cs typeface="Arial" charset="0"/>
            </a:endParaRPr>
          </a:p>
          <a:p>
            <a:r>
              <a:rPr lang="en-GB" sz="1100" b="1" u="sng" dirty="0" smtClean="0">
                <a:solidFill>
                  <a:srgbClr val="00B050"/>
                </a:solidFill>
                <a:latin typeface="Calibri" pitchFamily="34" charset="0"/>
                <a:cs typeface="Arial" charset="0"/>
              </a:rPr>
              <a:t>GHH  </a:t>
            </a:r>
            <a:endParaRPr lang="en-GB" sz="1100" b="1" u="sng" dirty="0">
              <a:solidFill>
                <a:srgbClr val="00B050"/>
              </a:solidFill>
              <a:latin typeface="Calibri" pitchFamily="34" charset="0"/>
              <a:cs typeface="Arial" charset="0"/>
            </a:endParaRPr>
          </a:p>
          <a:p>
            <a:r>
              <a:rPr lang="en-GB" sz="1100" b="1" dirty="0" smtClean="0">
                <a:latin typeface="Calibri" pitchFamily="34" charset="0"/>
                <a:cs typeface="Arial" charset="0"/>
              </a:rPr>
              <a:t>Alison Jackson</a:t>
            </a:r>
            <a:endParaRPr lang="en-GB" sz="1100" b="1" u="sng" dirty="0" smtClean="0">
              <a:solidFill>
                <a:srgbClr val="00B050"/>
              </a:solidFill>
              <a:latin typeface="Calibri" pitchFamily="34" charset="0"/>
              <a:cs typeface="Arial" charset="0"/>
            </a:endParaRPr>
          </a:p>
          <a:p>
            <a:r>
              <a:rPr lang="en-GB" sz="1100" b="1" u="sng" dirty="0" smtClean="0">
                <a:solidFill>
                  <a:srgbClr val="00B050"/>
                </a:solidFill>
                <a:latin typeface="Calibri" pitchFamily="34" charset="0"/>
                <a:cs typeface="Arial" charset="0"/>
              </a:rPr>
              <a:t>SH </a:t>
            </a:r>
          </a:p>
          <a:p>
            <a:r>
              <a:rPr lang="en-GB" sz="1100" b="1" dirty="0" smtClean="0">
                <a:latin typeface="Calibri" pitchFamily="34" charset="0"/>
                <a:cs typeface="Arial" charset="0"/>
              </a:rPr>
              <a:t>Alison Bartlett</a:t>
            </a:r>
            <a:endParaRPr lang="en-GB" sz="1100" b="1" dirty="0">
              <a:latin typeface="Calibri" pitchFamily="34" charset="0"/>
              <a:cs typeface="Arial" charset="0"/>
            </a:endParaRPr>
          </a:p>
          <a:p>
            <a:pPr>
              <a:buFont typeface="Arial" charset="0"/>
              <a:buChar char="•"/>
            </a:pPr>
            <a:endParaRPr lang="en-GB" sz="1100" dirty="0">
              <a:solidFill>
                <a:srgbClr val="00B050"/>
              </a:solidFill>
              <a:latin typeface="Calibri" pitchFamily="34" charset="0"/>
            </a:endParaRPr>
          </a:p>
          <a:p>
            <a:endParaRPr lang="en-GB" sz="1100" dirty="0">
              <a:solidFill>
                <a:srgbClr val="00B050"/>
              </a:solidFill>
              <a:latin typeface="Calibri" pitchFamily="34" charset="0"/>
            </a:endParaRPr>
          </a:p>
        </p:txBody>
      </p:sp>
      <p:cxnSp>
        <p:nvCxnSpPr>
          <p:cNvPr id="46" name="Straight Connector 45"/>
          <p:cNvCxnSpPr/>
          <p:nvPr/>
        </p:nvCxnSpPr>
        <p:spPr>
          <a:xfrm rot="5400000">
            <a:off x="821506" y="2821778"/>
            <a:ext cx="1071571"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Rounded Rectangle 55"/>
          <p:cNvSpPr/>
          <p:nvPr/>
        </p:nvSpPr>
        <p:spPr bwMode="auto">
          <a:xfrm>
            <a:off x="3929058" y="2071678"/>
            <a:ext cx="2071702" cy="571503"/>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Meadow Centre</a:t>
            </a:r>
          </a:p>
          <a:p>
            <a:pPr algn="ctr" fontAlgn="auto">
              <a:spcBef>
                <a:spcPts val="0"/>
              </a:spcBef>
              <a:spcAft>
                <a:spcPts val="0"/>
              </a:spcAft>
              <a:defRPr/>
            </a:pPr>
            <a:r>
              <a:rPr lang="en-GB" sz="1100" b="1" dirty="0" smtClean="0">
                <a:solidFill>
                  <a:srgbClr val="7030A0"/>
                </a:solidFill>
                <a:latin typeface="Calibri" pitchFamily="34" charset="0"/>
                <a:cs typeface="Arial" charset="0"/>
              </a:rPr>
              <a:t>Shirley Hetherington</a:t>
            </a:r>
            <a:endParaRPr lang="en-GB" sz="1100" b="1" dirty="0">
              <a:solidFill>
                <a:srgbClr val="7030A0"/>
              </a:solidFill>
              <a:latin typeface="Calibri" pitchFamily="34" charset="0"/>
              <a:cs typeface="Arial" charset="0"/>
            </a:endParaRPr>
          </a:p>
          <a:p>
            <a:pPr eaLnBrk="0" fontAlgn="auto" hangingPunct="0">
              <a:spcBef>
                <a:spcPts val="0"/>
              </a:spcBef>
              <a:spcAft>
                <a:spcPts val="0"/>
              </a:spcAft>
              <a:defRPr/>
            </a:pPr>
            <a:endParaRPr lang="en-GB" sz="1200" dirty="0">
              <a:latin typeface="Calibri" pitchFamily="34" charset="0"/>
              <a:cs typeface="Arial" charset="0"/>
            </a:endParaRPr>
          </a:p>
        </p:txBody>
      </p:sp>
      <p:sp>
        <p:nvSpPr>
          <p:cNvPr id="34" name="Rounded Rectangle 55"/>
          <p:cNvSpPr/>
          <p:nvPr/>
        </p:nvSpPr>
        <p:spPr bwMode="auto">
          <a:xfrm>
            <a:off x="2357422" y="1857364"/>
            <a:ext cx="1428760" cy="571503"/>
          </a:xfrm>
          <a:prstGeom prst="roundRect">
            <a:avLst>
              <a:gd name="adj" fmla="val 10145"/>
            </a:avLst>
          </a:prstGeom>
          <a:solidFill>
            <a:schemeClr val="accent3">
              <a:lumMod val="40000"/>
              <a:lumOff val="60000"/>
            </a:schemeClr>
          </a:solidFill>
          <a:ln w="12700" cap="flat" cmpd="sng" algn="ctr">
            <a:solidFill>
              <a:schemeClr val="bg1">
                <a:lumMod val="50000"/>
              </a:schemeClr>
            </a:solidFill>
            <a:prstDash val="dashDot"/>
            <a:round/>
            <a:headEnd type="none" w="med" len="med"/>
            <a:tailEnd type="none" w="med" len="med"/>
          </a:ln>
          <a:effectLst/>
          <a:scene3d>
            <a:camera prst="orthographicFront"/>
            <a:lightRig rig="threePt" dir="t"/>
          </a:scene3d>
          <a:sp3d>
            <a:bevelT w="165100" prst="coolSlant"/>
          </a:sp3d>
        </p:spPr>
        <p:txBody>
          <a:bodyPr anchor="ctr"/>
          <a:lstStyle/>
          <a:p>
            <a:pPr fontAlgn="auto">
              <a:spcBef>
                <a:spcPts val="0"/>
              </a:spcBef>
              <a:spcAft>
                <a:spcPts val="0"/>
              </a:spcAft>
              <a:buFontTx/>
              <a:buChar char="•"/>
              <a:defRPr/>
            </a:pPr>
            <a:endParaRPr lang="en-GB" sz="1200" b="1" dirty="0">
              <a:solidFill>
                <a:srgbClr val="339933"/>
              </a:solidFill>
              <a:latin typeface="Calibri" pitchFamily="34" charset="0"/>
              <a:cs typeface="Arial" charset="0"/>
            </a:endParaRPr>
          </a:p>
          <a:p>
            <a:pPr algn="ctr" fontAlgn="auto">
              <a:spcBef>
                <a:spcPts val="0"/>
              </a:spcBef>
              <a:spcAft>
                <a:spcPts val="0"/>
              </a:spcAft>
              <a:defRPr/>
            </a:pPr>
            <a:r>
              <a:rPr lang="en-GB" sz="1100" b="1" dirty="0" smtClean="0">
                <a:solidFill>
                  <a:srgbClr val="7030A0"/>
                </a:solidFill>
                <a:latin typeface="Calibri" pitchFamily="34" charset="0"/>
                <a:cs typeface="Arial" charset="0"/>
              </a:rPr>
              <a:t>Community Podiatry and Surgery</a:t>
            </a:r>
          </a:p>
          <a:p>
            <a:pPr algn="ctr" fontAlgn="auto">
              <a:spcBef>
                <a:spcPts val="0"/>
              </a:spcBef>
              <a:spcAft>
                <a:spcPts val="0"/>
              </a:spcAft>
              <a:defRPr/>
            </a:pPr>
            <a:r>
              <a:rPr lang="en-GB" sz="1100" b="1" dirty="0" smtClean="0">
                <a:solidFill>
                  <a:srgbClr val="7030A0"/>
                </a:solidFill>
                <a:latin typeface="Calibri" pitchFamily="34" charset="0"/>
                <a:cs typeface="Arial" charset="0"/>
              </a:rPr>
              <a:t>Amanda Askew</a:t>
            </a:r>
            <a:endParaRPr lang="en-GB" sz="1100" b="1" dirty="0">
              <a:solidFill>
                <a:srgbClr val="7030A0"/>
              </a:solidFill>
              <a:latin typeface="Calibri" pitchFamily="34" charset="0"/>
              <a:cs typeface="Arial" charset="0"/>
            </a:endParaRPr>
          </a:p>
          <a:p>
            <a:pPr eaLnBrk="0" fontAlgn="auto" hangingPunct="0">
              <a:spcBef>
                <a:spcPts val="0"/>
              </a:spcBef>
              <a:spcAft>
                <a:spcPts val="0"/>
              </a:spcAft>
              <a:defRPr/>
            </a:pPr>
            <a:endParaRPr lang="en-GB" sz="1200" dirty="0">
              <a:latin typeface="Calibri" pitchFamily="34"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246</Words>
  <Application>Microsoft Office PowerPoint</Application>
  <PresentationFormat>On-screen Show (4:3)</PresentationFormat>
  <Paragraphs>92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Therapy  Structure  - June 2014</vt:lpstr>
    </vt:vector>
  </TitlesOfParts>
  <Company>Heart of England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Therapy  Structure  - September2013</dc:title>
  <dc:creator>rossma</dc:creator>
  <cp:lastModifiedBy>Heart of England Foundation Trust</cp:lastModifiedBy>
  <cp:revision>33</cp:revision>
  <dcterms:created xsi:type="dcterms:W3CDTF">2014-05-09T12:18:28Z</dcterms:created>
  <dcterms:modified xsi:type="dcterms:W3CDTF">2014-10-27T15:56:19Z</dcterms:modified>
</cp:coreProperties>
</file>