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43" r:id="rId3"/>
    <p:sldId id="346" r:id="rId4"/>
    <p:sldId id="262" r:id="rId5"/>
    <p:sldId id="372" r:id="rId6"/>
    <p:sldId id="313" r:id="rId7"/>
    <p:sldId id="297" r:id="rId8"/>
    <p:sldId id="307" r:id="rId9"/>
    <p:sldId id="316" r:id="rId10"/>
    <p:sldId id="348" r:id="rId11"/>
    <p:sldId id="364" r:id="rId12"/>
    <p:sldId id="365" r:id="rId13"/>
    <p:sldId id="350" r:id="rId14"/>
    <p:sldId id="366" r:id="rId15"/>
    <p:sldId id="368" r:id="rId16"/>
    <p:sldId id="367" r:id="rId17"/>
    <p:sldId id="369" r:id="rId18"/>
    <p:sldId id="370" r:id="rId19"/>
    <p:sldId id="310" r:id="rId20"/>
    <p:sldId id="362" r:id="rId21"/>
    <p:sldId id="392" r:id="rId22"/>
    <p:sldId id="357" r:id="rId23"/>
    <p:sldId id="356" r:id="rId24"/>
    <p:sldId id="359" r:id="rId25"/>
    <p:sldId id="360" r:id="rId26"/>
    <p:sldId id="361" r:id="rId27"/>
    <p:sldId id="354" r:id="rId28"/>
    <p:sldId id="374" r:id="rId29"/>
    <p:sldId id="373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06" r:id="rId48"/>
    <p:sldId id="351" r:id="rId49"/>
    <p:sldId id="363" r:id="rId50"/>
    <p:sldId id="371" r:id="rId5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" y="-18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Cquin\HAT_RCA_2014_15\Full%20Summary%20+%20Running%20total-2014-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wi\Documents\Dewi\Medicine\Portfolio\Haematology\Audit,%20QIP%20&amp;%20Publications\VTE%20LOS%20audit\DVT%20and%20P%20Data\Master%20VTE%20she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artsol.nhs.uk\Departments\Haematology\Haematology_Consultants\Dr%20Neil%20Smith\Anticoag\cquin\HAT_2016_17\Running%20total-2015-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wi\Documents\Dewi\Medicine\Portfolio\Haematology\Audit,%20QIP%20&amp;%20Publications\VTE%20LOS%20audit\DVT%20and%20P%20Data\Master%20VTE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4329046369203857"/>
                  <c:y val="-2.9115631379410908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PE
263</a:t>
                    </a:r>
                  </a:p>
                  <a:p>
                    <a:r>
                      <a:rPr lang="en-US" sz="1400"/>
                      <a:t>45%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509164479440076"/>
                  <c:y val="-2.0434893554972296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DVT
322</a:t>
                    </a:r>
                  </a:p>
                  <a:p>
                    <a:r>
                      <a:rPr lang="en-US" sz="1400"/>
                      <a:t>55%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Sheet1!$T$12:$T$13</c:f>
              <c:strCache>
                <c:ptCount val="2"/>
                <c:pt idx="0">
                  <c:v>PE</c:v>
                </c:pt>
                <c:pt idx="1">
                  <c:v>DVT</c:v>
                </c:pt>
              </c:strCache>
            </c:strRef>
          </c:cat>
          <c:val>
            <c:numRef>
              <c:f>Sheet1!$U$12:$U$13</c:f>
              <c:numCache>
                <c:formatCode>General</c:formatCode>
                <c:ptCount val="2"/>
                <c:pt idx="0">
                  <c:v>263</c:v>
                </c:pt>
                <c:pt idx="1">
                  <c:v>322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/>
              <a:t>Treatment</a:t>
            </a:r>
            <a:r>
              <a:rPr lang="en-GB" sz="2800" baseline="0" dirty="0"/>
              <a:t> Choice </a:t>
            </a:r>
            <a:r>
              <a:rPr lang="en-GB" sz="2800" baseline="0" dirty="0" smtClean="0"/>
              <a:t>2014 </a:t>
            </a:r>
            <a:r>
              <a:rPr lang="en-GB" sz="2800" baseline="0" dirty="0"/>
              <a:t>vs 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'[Master VTE sheet.xlsx]Graphs'!$Q$18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'[Master VTE sheet.xlsx]Graphs'!$O$19:$P$22</c:f>
              <c:multiLvlStrCache>
                <c:ptCount val="4"/>
                <c:lvl>
                  <c:pt idx="0">
                    <c:v>DVT</c:v>
                  </c:pt>
                  <c:pt idx="1">
                    <c:v>PE</c:v>
                  </c:pt>
                  <c:pt idx="2">
                    <c:v>DVT</c:v>
                  </c:pt>
                  <c:pt idx="3">
                    <c:v>PE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'[Master VTE sheet.xlsx]Graphs'!$Q$19:$Q$22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3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9E-42DA-ABF1-9D33D1212182}"/>
            </c:ext>
          </c:extLst>
        </c:ser>
        <c:ser>
          <c:idx val="1"/>
          <c:order val="1"/>
          <c:tx>
            <c:strRef>
              <c:f>'[Master VTE sheet.xlsx]Graphs'!$R$18</c:f>
              <c:strCache>
                <c:ptCount val="1"/>
                <c:pt idx="0">
                  <c:v>Enoxaparin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'[Master VTE sheet.xlsx]Graphs'!$O$19:$P$22</c:f>
              <c:multiLvlStrCache>
                <c:ptCount val="4"/>
                <c:lvl>
                  <c:pt idx="0">
                    <c:v>DVT</c:v>
                  </c:pt>
                  <c:pt idx="1">
                    <c:v>PE</c:v>
                  </c:pt>
                  <c:pt idx="2">
                    <c:v>DVT</c:v>
                  </c:pt>
                  <c:pt idx="3">
                    <c:v>PE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'[Master VTE sheet.xlsx]Graphs'!$R$19:$R$22</c:f>
              <c:numCache>
                <c:formatCode>General</c:formatCode>
                <c:ptCount val="4"/>
                <c:pt idx="0">
                  <c:v>17</c:v>
                </c:pt>
                <c:pt idx="1">
                  <c:v>8</c:v>
                </c:pt>
                <c:pt idx="2">
                  <c:v>11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9E-42DA-ABF1-9D33D1212182}"/>
            </c:ext>
          </c:extLst>
        </c:ser>
        <c:ser>
          <c:idx val="2"/>
          <c:order val="2"/>
          <c:tx>
            <c:strRef>
              <c:f>'[Master VTE sheet.xlsx]Graphs'!$S$18</c:f>
              <c:strCache>
                <c:ptCount val="1"/>
                <c:pt idx="0">
                  <c:v>Rivaroxaban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multiLvlStrRef>
              <c:f>'[Master VTE sheet.xlsx]Graphs'!$O$19:$P$22</c:f>
              <c:multiLvlStrCache>
                <c:ptCount val="4"/>
                <c:lvl>
                  <c:pt idx="0">
                    <c:v>DVT</c:v>
                  </c:pt>
                  <c:pt idx="1">
                    <c:v>PE</c:v>
                  </c:pt>
                  <c:pt idx="2">
                    <c:v>DVT</c:v>
                  </c:pt>
                  <c:pt idx="3">
                    <c:v>PE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'[Master VTE sheet.xlsx]Graphs'!$S$19:$S$22</c:f>
              <c:numCache>
                <c:formatCode>General</c:formatCode>
                <c:ptCount val="4"/>
                <c:pt idx="0">
                  <c:v>23</c:v>
                </c:pt>
                <c:pt idx="1">
                  <c:v>16</c:v>
                </c:pt>
                <c:pt idx="2">
                  <c:v>22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9E-42DA-ABF1-9D33D1212182}"/>
            </c:ext>
          </c:extLst>
        </c:ser>
        <c:ser>
          <c:idx val="3"/>
          <c:order val="3"/>
          <c:tx>
            <c:strRef>
              <c:f>'[Master VTE sheet.xlsx]Graphs'!$T$18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'[Master VTE sheet.xlsx]Graphs'!$O$19:$P$22</c:f>
              <c:multiLvlStrCache>
                <c:ptCount val="4"/>
                <c:lvl>
                  <c:pt idx="0">
                    <c:v>DVT</c:v>
                  </c:pt>
                  <c:pt idx="1">
                    <c:v>PE</c:v>
                  </c:pt>
                  <c:pt idx="2">
                    <c:v>DVT</c:v>
                  </c:pt>
                  <c:pt idx="3">
                    <c:v>PE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'[Master VTE sheet.xlsx]Graphs'!$T$19:$T$22</c:f>
              <c:numCache>
                <c:formatCode>General</c:formatCode>
                <c:ptCount val="4"/>
                <c:pt idx="0">
                  <c:v>1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9E-42DA-ABF1-9D33D1212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927552"/>
        <c:axId val="99929088"/>
      </c:barChart>
      <c:catAx>
        <c:axId val="999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29088"/>
        <c:crosses val="autoZero"/>
        <c:auto val="1"/>
        <c:lblAlgn val="ctr"/>
        <c:lblOffset val="100"/>
        <c:noMultiLvlLbl val="0"/>
      </c:catAx>
      <c:valAx>
        <c:axId val="9992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92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412489153578438E-2"/>
          <c:y val="2.7150636914098528E-2"/>
          <c:w val="0.80375755173849284"/>
          <c:h val="0.91158684171711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'Running_totals_DOAC Use'!$E$23</c:f>
              <c:strCache>
                <c:ptCount val="1"/>
                <c:pt idx="0">
                  <c:v>Warfarin</c:v>
                </c:pt>
              </c:strCache>
            </c:strRef>
          </c:tx>
          <c:invertIfNegative val="0"/>
          <c:cat>
            <c:numRef>
              <c:f>'Running_totals_DOAC Use'!$F$22:$R$22</c:f>
              <c:numCache>
                <c:formatCode>mmm\-yy</c:formatCode>
                <c:ptCount val="13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</c:numCache>
            </c:numRef>
          </c:cat>
          <c:val>
            <c:numRef>
              <c:f>'Running_totals_DOAC Use'!$F$23:$R$23</c:f>
              <c:numCache>
                <c:formatCode>General</c:formatCode>
                <c:ptCount val="13"/>
                <c:pt idx="0">
                  <c:v>11</c:v>
                </c:pt>
                <c:pt idx="1">
                  <c:v>16</c:v>
                </c:pt>
                <c:pt idx="2">
                  <c:v>10</c:v>
                </c:pt>
                <c:pt idx="3">
                  <c:v>13</c:v>
                </c:pt>
                <c:pt idx="4">
                  <c:v>14</c:v>
                </c:pt>
                <c:pt idx="5">
                  <c:v>4</c:v>
                </c:pt>
                <c:pt idx="6">
                  <c:v>6</c:v>
                </c:pt>
                <c:pt idx="7">
                  <c:v>8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9</c:v>
                </c:pt>
                <c:pt idx="12">
                  <c:v>8</c:v>
                </c:pt>
              </c:numCache>
            </c:numRef>
          </c:val>
        </c:ser>
        <c:ser>
          <c:idx val="1"/>
          <c:order val="1"/>
          <c:tx>
            <c:strRef>
              <c:f>'Running_totals_DOAC Use'!$E$24</c:f>
              <c:strCache>
                <c:ptCount val="1"/>
                <c:pt idx="0">
                  <c:v>Enoxaparin</c:v>
                </c:pt>
              </c:strCache>
            </c:strRef>
          </c:tx>
          <c:invertIfNegative val="0"/>
          <c:cat>
            <c:numRef>
              <c:f>'Running_totals_DOAC Use'!$F$22:$R$22</c:f>
              <c:numCache>
                <c:formatCode>mmm\-yy</c:formatCode>
                <c:ptCount val="13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</c:numCache>
            </c:numRef>
          </c:cat>
          <c:val>
            <c:numRef>
              <c:f>'Running_totals_DOAC Use'!$F$24:$R$24</c:f>
              <c:numCache>
                <c:formatCode>General</c:formatCode>
                <c:ptCount val="13"/>
                <c:pt idx="0">
                  <c:v>8</c:v>
                </c:pt>
                <c:pt idx="1">
                  <c:v>10</c:v>
                </c:pt>
                <c:pt idx="2">
                  <c:v>8</c:v>
                </c:pt>
                <c:pt idx="3">
                  <c:v>9</c:v>
                </c:pt>
                <c:pt idx="4">
                  <c:v>11</c:v>
                </c:pt>
                <c:pt idx="5">
                  <c:v>8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18</c:v>
                </c:pt>
                <c:pt idx="10">
                  <c:v>15</c:v>
                </c:pt>
                <c:pt idx="11">
                  <c:v>16</c:v>
                </c:pt>
                <c:pt idx="12">
                  <c:v>7</c:v>
                </c:pt>
              </c:numCache>
            </c:numRef>
          </c:val>
        </c:ser>
        <c:ser>
          <c:idx val="2"/>
          <c:order val="2"/>
          <c:tx>
            <c:strRef>
              <c:f>'Running_totals_DOAC Use'!$E$25</c:f>
              <c:strCache>
                <c:ptCount val="1"/>
                <c:pt idx="0">
                  <c:v>Rivaroxaban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numRef>
              <c:f>'Running_totals_DOAC Use'!$F$22:$R$22</c:f>
              <c:numCache>
                <c:formatCode>mmm\-yy</c:formatCode>
                <c:ptCount val="13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</c:numCache>
            </c:numRef>
          </c:cat>
          <c:val>
            <c:numRef>
              <c:f>'Running_totals_DOAC Use'!$F$25:$R$25</c:f>
              <c:numCache>
                <c:formatCode>General</c:formatCode>
                <c:ptCount val="13"/>
                <c:pt idx="0">
                  <c:v>27</c:v>
                </c:pt>
                <c:pt idx="1">
                  <c:v>20</c:v>
                </c:pt>
                <c:pt idx="2">
                  <c:v>36</c:v>
                </c:pt>
                <c:pt idx="3">
                  <c:v>18</c:v>
                </c:pt>
                <c:pt idx="4">
                  <c:v>16</c:v>
                </c:pt>
                <c:pt idx="5">
                  <c:v>20</c:v>
                </c:pt>
                <c:pt idx="6">
                  <c:v>15</c:v>
                </c:pt>
                <c:pt idx="7">
                  <c:v>11</c:v>
                </c:pt>
                <c:pt idx="8">
                  <c:v>7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17</c:v>
                </c:pt>
              </c:numCache>
            </c:numRef>
          </c:val>
        </c:ser>
        <c:ser>
          <c:idx val="3"/>
          <c:order val="3"/>
          <c:tx>
            <c:strRef>
              <c:f>'Running_totals_DOAC Use'!$E$26</c:f>
              <c:strCache>
                <c:ptCount val="1"/>
                <c:pt idx="0">
                  <c:v>Apixaban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'Running_totals_DOAC Use'!$F$22:$R$22</c:f>
              <c:numCache>
                <c:formatCode>mmm\-yy</c:formatCode>
                <c:ptCount val="13"/>
                <c:pt idx="0">
                  <c:v>42217</c:v>
                </c:pt>
                <c:pt idx="1">
                  <c:v>42248</c:v>
                </c:pt>
                <c:pt idx="2">
                  <c:v>42278</c:v>
                </c:pt>
                <c:pt idx="3">
                  <c:v>42309</c:v>
                </c:pt>
                <c:pt idx="4">
                  <c:v>42339</c:v>
                </c:pt>
                <c:pt idx="5">
                  <c:v>42370</c:v>
                </c:pt>
                <c:pt idx="6">
                  <c:v>42401</c:v>
                </c:pt>
                <c:pt idx="7">
                  <c:v>42430</c:v>
                </c:pt>
                <c:pt idx="8">
                  <c:v>42461</c:v>
                </c:pt>
                <c:pt idx="9">
                  <c:v>42491</c:v>
                </c:pt>
                <c:pt idx="10">
                  <c:v>42522</c:v>
                </c:pt>
                <c:pt idx="11">
                  <c:v>42552</c:v>
                </c:pt>
                <c:pt idx="12">
                  <c:v>42583</c:v>
                </c:pt>
              </c:numCache>
            </c:numRef>
          </c:cat>
          <c:val>
            <c:numRef>
              <c:f>'Running_totals_DOAC Use'!$F$26:$R$26</c:f>
              <c:numCache>
                <c:formatCode>General</c:formatCode>
                <c:ptCount val="13"/>
                <c:pt idx="0">
                  <c:v>4</c:v>
                </c:pt>
                <c:pt idx="1">
                  <c:v>3</c:v>
                </c:pt>
                <c:pt idx="2">
                  <c:v>5</c:v>
                </c:pt>
                <c:pt idx="3">
                  <c:v>16</c:v>
                </c:pt>
                <c:pt idx="4">
                  <c:v>24</c:v>
                </c:pt>
                <c:pt idx="5">
                  <c:v>22</c:v>
                </c:pt>
                <c:pt idx="6">
                  <c:v>21</c:v>
                </c:pt>
                <c:pt idx="7">
                  <c:v>23</c:v>
                </c:pt>
                <c:pt idx="8">
                  <c:v>18</c:v>
                </c:pt>
                <c:pt idx="9">
                  <c:v>21</c:v>
                </c:pt>
                <c:pt idx="10">
                  <c:v>12</c:v>
                </c:pt>
                <c:pt idx="11">
                  <c:v>20</c:v>
                </c:pt>
                <c:pt idx="12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655936"/>
        <c:axId val="87657472"/>
      </c:barChart>
      <c:dateAx>
        <c:axId val="87655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7657472"/>
        <c:crosses val="autoZero"/>
        <c:auto val="1"/>
        <c:lblOffset val="100"/>
        <c:baseTimeUnit val="months"/>
      </c:dateAx>
      <c:valAx>
        <c:axId val="8765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655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 dirty="0" smtClean="0"/>
              <a:t>Hospital Acquired</a:t>
            </a:r>
            <a:r>
              <a:rPr lang="en-GB" sz="2800" baseline="0" dirty="0" smtClean="0"/>
              <a:t> Thrombosis</a:t>
            </a:r>
            <a:endParaRPr lang="en-GB" sz="2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Graphs!$P$1</c:f>
              <c:strCache>
                <c:ptCount val="1"/>
                <c:pt idx="0">
                  <c:v>Non-HAT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Graphs!$N$2:$O$5</c:f>
              <c:multiLvlStrCache>
                <c:ptCount val="4"/>
                <c:lvl>
                  <c:pt idx="0">
                    <c:v>DVT</c:v>
                  </c:pt>
                  <c:pt idx="1">
                    <c:v>PE</c:v>
                  </c:pt>
                  <c:pt idx="2">
                    <c:v>DVT</c:v>
                  </c:pt>
                  <c:pt idx="3">
                    <c:v>PE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Graphs!$P$2:$P$5</c:f>
              <c:numCache>
                <c:formatCode>General</c:formatCode>
                <c:ptCount val="4"/>
                <c:pt idx="0">
                  <c:v>34</c:v>
                </c:pt>
                <c:pt idx="1">
                  <c:v>45</c:v>
                </c:pt>
                <c:pt idx="2">
                  <c:v>44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3D-4567-94F7-A7BD9C3FFA07}"/>
            </c:ext>
          </c:extLst>
        </c:ser>
        <c:ser>
          <c:idx val="1"/>
          <c:order val="1"/>
          <c:tx>
            <c:strRef>
              <c:f>Graphs!$Q$1</c:f>
              <c:strCache>
                <c:ptCount val="1"/>
                <c:pt idx="0">
                  <c:v>HAT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Graphs!$N$2:$O$5</c:f>
              <c:multiLvlStrCache>
                <c:ptCount val="4"/>
                <c:lvl>
                  <c:pt idx="0">
                    <c:v>DVT</c:v>
                  </c:pt>
                  <c:pt idx="1">
                    <c:v>PE</c:v>
                  </c:pt>
                  <c:pt idx="2">
                    <c:v>DVT</c:v>
                  </c:pt>
                  <c:pt idx="3">
                    <c:v>PE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</c:lvl>
              </c:multiLvlStrCache>
            </c:multiLvlStrRef>
          </c:cat>
          <c:val>
            <c:numRef>
              <c:f>Graphs!$Q$2:$Q$5</c:f>
              <c:numCache>
                <c:formatCode>General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6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3D-4567-94F7-A7BD9C3FF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64736"/>
        <c:axId val="90966272"/>
      </c:barChart>
      <c:catAx>
        <c:axId val="9096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6272"/>
        <c:crosses val="autoZero"/>
        <c:auto val="1"/>
        <c:lblAlgn val="ctr"/>
        <c:lblOffset val="100"/>
        <c:noMultiLvlLbl val="0"/>
      </c:catAx>
      <c:valAx>
        <c:axId val="9096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6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800"/>
              <a:t>Length of Stay</a:t>
            </a:r>
            <a:r>
              <a:rPr lang="en-GB" sz="2800" baseline="0"/>
              <a:t> 2014 vs 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'[Master VTE sheet.xlsx]Graphs'!$C$41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'[Master VTE sheet.xlsx]Graphs'!$D$40:$G$40</c:f>
              <c:strCache>
                <c:ptCount val="4"/>
                <c:pt idx="0">
                  <c:v>Average LOS</c:v>
                </c:pt>
                <c:pt idx="1">
                  <c:v>Warfarin LOS</c:v>
                </c:pt>
                <c:pt idx="2">
                  <c:v>LMWH LOS</c:v>
                </c:pt>
                <c:pt idx="3">
                  <c:v>DOAC LOS</c:v>
                </c:pt>
              </c:strCache>
            </c:strRef>
          </c:cat>
          <c:val>
            <c:numRef>
              <c:f>'[Master VTE sheet.xlsx]Graphs'!$D$41:$G$41</c:f>
              <c:numCache>
                <c:formatCode>General</c:formatCode>
                <c:ptCount val="4"/>
                <c:pt idx="0">
                  <c:v>127</c:v>
                </c:pt>
                <c:pt idx="1">
                  <c:v>268</c:v>
                </c:pt>
                <c:pt idx="2">
                  <c:v>56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65-4FA1-A501-6A019931D71B}"/>
            </c:ext>
          </c:extLst>
        </c:ser>
        <c:ser>
          <c:idx val="1"/>
          <c:order val="1"/>
          <c:tx>
            <c:strRef>
              <c:f>'[Master VTE sheet.xlsx]Graphs'!$C$42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'[Master VTE sheet.xlsx]Graphs'!$D$40:$G$40</c:f>
              <c:strCache>
                <c:ptCount val="4"/>
                <c:pt idx="0">
                  <c:v>Average LOS</c:v>
                </c:pt>
                <c:pt idx="1">
                  <c:v>Warfarin LOS</c:v>
                </c:pt>
                <c:pt idx="2">
                  <c:v>LMWH LOS</c:v>
                </c:pt>
                <c:pt idx="3">
                  <c:v>DOAC LOS</c:v>
                </c:pt>
              </c:strCache>
            </c:strRef>
          </c:cat>
          <c:val>
            <c:numRef>
              <c:f>'[Master VTE sheet.xlsx]Graphs'!$D$42:$G$42</c:f>
              <c:numCache>
                <c:formatCode>General</c:formatCode>
                <c:ptCount val="4"/>
                <c:pt idx="0">
                  <c:v>120</c:v>
                </c:pt>
                <c:pt idx="1">
                  <c:v>360</c:v>
                </c:pt>
                <c:pt idx="2">
                  <c:v>76</c:v>
                </c:pt>
                <c:pt idx="3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65-4FA1-A501-6A019931D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136768"/>
        <c:axId val="91138304"/>
      </c:barChart>
      <c:catAx>
        <c:axId val="9113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38304"/>
        <c:crosses val="autoZero"/>
        <c:auto val="1"/>
        <c:lblAlgn val="ctr"/>
        <c:lblOffset val="100"/>
        <c:noMultiLvlLbl val="0"/>
      </c:catAx>
      <c:valAx>
        <c:axId val="9113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3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34E374-33B6-4DF9-A5BC-8C920D75F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Arial" pitchFamily="-110" charset="0"/>
            </a:endParaRP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4DBBB-7C54-484C-A89F-04BB27D1CDFB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35200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84B703-3F46-46A9-9CF5-DF99061366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0DB296-BA9D-4BF8-9161-6818A77DC7E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240F0-BD42-4243-9757-E1FD240A957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Slide Number Placeholder 6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AE7A27D-6E44-644F-BC66-F7F05F03BBD3}" type="slidenum">
              <a:rPr lang="en-GB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BF910DB-1BDB-F146-919B-51448671D65F}" type="slidenum">
              <a:rPr lang="en-US" sz="1200">
                <a:solidFill>
                  <a:srgbClr val="000000"/>
                </a:solidFill>
              </a:rPr>
              <a:pPr algn="r"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4414D1C4-8487-DB40-BD31-08ADCF9D799D}" type="slidenum">
              <a:rPr lang="en-US" sz="1200">
                <a:solidFill>
                  <a:srgbClr val="000000"/>
                </a:solidFill>
                <a:latin typeface="Times New Roman" pitchFamily="-84" charset="0"/>
              </a:rPr>
              <a:pPr algn="r" eaLnBrk="0" hangingPunct="0"/>
              <a:t>33</a:t>
            </a:fld>
            <a:endParaRPr lang="en-US" sz="1200">
              <a:solidFill>
                <a:srgbClr val="000000"/>
              </a:solidFill>
              <a:latin typeface="Times New Roman" pitchFamily="-84" charset="0"/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>
                <a:ea typeface="ＭＳ Ｐゴシック" pitchFamily="-84" charset="-128"/>
                <a:cs typeface="ＭＳ Ｐゴシック" pitchFamily="-84" charset="-128"/>
              </a:rPr>
              <a:t>Abnormal DD in 223 / 608 patients (unprovoked VTE) randomised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GB" smtClean="0">
                <a:latin typeface="Tahoma" pitchFamily="34" charset="0"/>
                <a:ea typeface="ＭＳ Ｐゴシック" pitchFamily="34" charset="-128"/>
              </a:rPr>
              <a:t>The Fab region contains the part of an antibody that binds to an antigen and is highly variable between different antibodies</a:t>
            </a:r>
          </a:p>
          <a:p>
            <a:pPr marL="228600" indent="-228600">
              <a:buFontTx/>
              <a:buAutoNum type="arabicPeriod"/>
            </a:pPr>
            <a:r>
              <a:rPr lang="en-GB" smtClean="0">
                <a:latin typeface="Tahoma" pitchFamily="34" charset="0"/>
                <a:ea typeface="ＭＳ Ｐゴシック" pitchFamily="34" charset="-128"/>
              </a:rPr>
              <a:t>The Fc (constant) region is structural and interacts directly with the immune system; however, this non-specific binding is avoided by removal of the Fc region</a:t>
            </a:r>
          </a:p>
          <a:p>
            <a:pPr marL="228600" indent="-228600">
              <a:buFontTx/>
              <a:buAutoNum type="arabicPeriod"/>
            </a:pPr>
            <a:endParaRPr lang="en-GB" smtClean="0">
              <a:solidFill>
                <a:schemeClr val="bg1"/>
              </a:solidFill>
              <a:latin typeface="Tahoma" pitchFamily="34" charset="0"/>
              <a:ea typeface="ＭＳ Ｐゴシック" pitchFamily="34" charset="-128"/>
            </a:endParaRPr>
          </a:p>
          <a:p>
            <a:pPr marL="228600" indent="-228600"/>
            <a:endParaRPr lang="en-GB" smtClean="0"/>
          </a:p>
        </p:txBody>
      </p:sp>
      <p:sp>
        <p:nvSpPr>
          <p:cNvPr id="268292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D1609AC4-0A9A-4722-B04D-4D282D72A93D}" type="slidenum">
              <a:rPr lang="en-GB">
                <a:solidFill>
                  <a:schemeClr val="tx2"/>
                </a:solidFill>
              </a:rPr>
              <a:pPr/>
              <a:t>38</a:t>
            </a:fld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fr-FR" smtClean="0">
                <a:solidFill>
                  <a:srgbClr val="03497C"/>
                </a:solidFill>
              </a:rPr>
              <a:t>Schiele F et al. </a:t>
            </a:r>
            <a:r>
              <a:rPr lang="en-GB" smtClean="0">
                <a:solidFill>
                  <a:srgbClr val="03497C"/>
                </a:solidFill>
              </a:rPr>
              <a:t>Blood 2013;</a:t>
            </a:r>
            <a:r>
              <a:rPr lang="en-GB" smtClean="0"/>
              <a:t>121:3554–62</a:t>
            </a:r>
            <a:endParaRPr lang="fr-FR" smtClean="0">
              <a:solidFill>
                <a:srgbClr val="03497C"/>
              </a:solidFill>
            </a:endParaRPr>
          </a:p>
          <a:p>
            <a:pPr eaLnBrk="1" hangingPunct="1">
              <a:spcBef>
                <a:spcPts val="30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8149BED0-50CD-4D16-A71D-E60C0B060BA8}" type="slidenum">
              <a:rPr lang="en-GB" altLang="en-US">
                <a:solidFill>
                  <a:srgbClr val="000000"/>
                </a:solidFill>
                <a:latin typeface="Calibri" pitchFamily="34" charset="0"/>
              </a:rPr>
              <a:pPr/>
              <a:t>39</a:t>
            </a:fld>
            <a:endParaRPr lang="en-GB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1. When the antidote is administered it rapidly binds to the dabigatran in the plasma.</a:t>
            </a:r>
          </a:p>
          <a:p>
            <a:r>
              <a:rPr lang="en-GB" smtClean="0"/>
              <a:t>2. The introduction of idarucizumab alters the equilibrium, causing dabigatran to dissociate from thrombin and the dabigatran in other tissues to move into the plasma. </a:t>
            </a:r>
          </a:p>
          <a:p>
            <a:r>
              <a:rPr lang="en-GB" smtClean="0"/>
              <a:t>3. Due to the high binding affinity of the antidote to dabigatran, thrombin is left uninhibited and able to resume its normal role in the coagulation cascade.</a:t>
            </a:r>
          </a:p>
        </p:txBody>
      </p:sp>
      <p:sp>
        <p:nvSpPr>
          <p:cNvPr id="270340" name="Slide Number Placeholder 2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0BB3DF56-7536-49A9-B364-12A83C34D7C5}" type="slidenum">
              <a:rPr lang="en-GB">
                <a:solidFill>
                  <a:srgbClr val="1F497D"/>
                </a:solidFill>
              </a:rPr>
              <a:pPr/>
              <a:t>40</a:t>
            </a:fld>
            <a:endParaRPr lang="en-GB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1. Complete reversal of anticoagulation activity (as measured by dTT) was seen immediately after antidote administration</a:t>
            </a:r>
          </a:p>
          <a:p>
            <a:r>
              <a:rPr lang="en-GB" smtClean="0"/>
              <a:t>2. Antidote 2 g and 4 g doses restored clotting activity to within the range seen before dabigatran dosing for the complete time frame (24 hrs) </a:t>
            </a:r>
          </a:p>
          <a:p>
            <a:r>
              <a:rPr lang="en-GB" smtClean="0"/>
              <a:t>3. The 1 g dose demonstrates that the effect of idarucizumab is dose-dependent. As expected, when only half of the equimolar dose is applied some return of anticoagulation is seen </a:t>
            </a:r>
          </a:p>
          <a:p>
            <a:endParaRPr lang="en-GB" smtClean="0"/>
          </a:p>
          <a:p>
            <a:endParaRPr lang="en-GB" smtClean="0"/>
          </a:p>
          <a:p>
            <a:endParaRPr lang="de-DE" smtClean="0"/>
          </a:p>
        </p:txBody>
      </p:sp>
      <p:sp>
        <p:nvSpPr>
          <p:cNvPr id="273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8792E665-70EB-4AC5-A98A-A3FDEB779D3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GB" smtClean="0"/>
              <a:t>Unbound dabigatran approximates the pharmacologically active fraction in plasma</a:t>
            </a:r>
          </a:p>
          <a:p>
            <a:pPr marL="228600" indent="-228600">
              <a:buFontTx/>
              <a:buAutoNum type="arabicPeriod"/>
            </a:pPr>
            <a:r>
              <a:rPr lang="en-GB" smtClean="0"/>
              <a:t>Reduction of dabigatran levels occurs immediately after administration of antidote</a:t>
            </a:r>
          </a:p>
          <a:p>
            <a:pPr marL="228600" indent="-228600">
              <a:buFontTx/>
              <a:buAutoNum type="arabicPeriod"/>
            </a:pPr>
            <a:r>
              <a:rPr lang="en-GB" smtClean="0"/>
              <a:t>Antidote infusion reduced unbound dabigatran concentrations to, or below, the lower limit of quantification</a:t>
            </a:r>
          </a:p>
          <a:p>
            <a:pPr marL="228600" indent="-228600">
              <a:buFontTx/>
              <a:buAutoNum type="arabicPeriod"/>
            </a:pPr>
            <a:r>
              <a:rPr lang="en-GB" smtClean="0"/>
              <a:t>2 and 4 g doses resulted in sustained reduction of mean unbound dabigatran concentrations</a:t>
            </a:r>
          </a:p>
          <a:p>
            <a:pPr marL="228600" indent="-228600">
              <a:buFontTx/>
              <a:buAutoNum type="arabicPeriod"/>
            </a:pPr>
            <a:endParaRPr lang="en-GB" smtClean="0"/>
          </a:p>
          <a:p>
            <a:pPr marL="228600" indent="-228600">
              <a:buFontTx/>
              <a:buAutoNum type="arabicPeriod"/>
            </a:pPr>
            <a:endParaRPr lang="en-GB" smtClean="0"/>
          </a:p>
          <a:p>
            <a:pPr marL="228600" indent="-228600">
              <a:buFontTx/>
              <a:buAutoNum type="arabicPeriod"/>
            </a:pPr>
            <a:endParaRPr lang="en-GB" smtClean="0"/>
          </a:p>
          <a:p>
            <a:pPr marL="228600" indent="-228600"/>
            <a:endParaRPr lang="en-GB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fld id="{9AB3D3C1-C78F-4A96-B91B-12324A59E0F9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D294F-89DB-43DC-BBD8-E9DD7E0F2EF7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70371" name="Rectangle 1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08803" y="4224261"/>
            <a:ext cx="5486400" cy="4114800"/>
          </a:xfrm>
          <a:noFill/>
          <a:ln/>
        </p:spPr>
        <p:txBody>
          <a:bodyPr>
            <a:noAutofit/>
          </a:bodyPr>
          <a:lstStyle/>
          <a:p>
            <a:pPr marL="166158" indent="-166158">
              <a:buFont typeface="Wingdings" pitchFamily="2" charset="2"/>
              <a:buChar char="§"/>
              <a:defRPr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This slide shows the percentage change in anti-FXa activity from baseline (measurement at peak concentration before start of bolus) to nadir (smaller value of 2 or 5 minutes post end of bolus) in Part 1 of the ANNEXA-A study.</a:t>
            </a:r>
          </a:p>
          <a:p>
            <a:pPr marL="166158" indent="-166158">
              <a:buFont typeface="Wingdings" pitchFamily="2" charset="2"/>
              <a:buChar char="§"/>
              <a:defRPr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Andexanet alfa reduced the concentration of anti-FXa by 94% from baseline to nadir (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&lt;0.0001).</a:t>
            </a:r>
          </a:p>
          <a:p>
            <a:pPr marL="166158" indent="-166158">
              <a:buFont typeface="Wingdings" pitchFamily="2" charset="2"/>
              <a:buChar char="§"/>
              <a:defRPr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In the andexanet alfa group, 100% of subjects had &gt;80% reversal compared with 0% in the placebo group (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&lt;0.0001).</a:t>
            </a:r>
          </a:p>
          <a:p>
            <a:pPr marL="166158" indent="-166158">
              <a:buFont typeface="Wingdings" pitchFamily="2" charset="2"/>
              <a:buChar char="§"/>
              <a:defRPr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All subjects treated with andexanet alfa achieved ≥90% reversal.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377" y="8468207"/>
            <a:ext cx="6552728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332316"/>
            <a:r>
              <a:rPr lang="en-US" sz="900" dirty="0" smtClean="0">
                <a:latin typeface="Arial" pitchFamily="34" charset="0"/>
                <a:cs typeface="Arial" pitchFamily="34" charset="0"/>
              </a:rPr>
              <a:t>Crowther M, Levy G, Lu G, et al. ANNEXA™-A: a phase 3 randomized, double-blind, placebo-controlled trial, demonstrating reversal of apixaban-induced anticoagulation in older subjects by andexanet alfa (PRT064445), a universal antidote for factor Xa (fXa) inhibitors. Oral presentation 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at: AHA 2014; November 15-19, 2014; Chicago, IL, USA.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12"/>
          <p:cNvSpPr txBox="1">
            <a:spLocks noGrp="1" noChangeArrowheads="1"/>
          </p:cNvSpPr>
          <p:nvPr/>
        </p:nvSpPr>
        <p:spPr bwMode="auto">
          <a:xfrm>
            <a:off x="2897684" y="190500"/>
            <a:ext cx="2998886" cy="4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88" rIns="90378" bIns="45188"/>
          <a:lstStyle/>
          <a:p>
            <a:pPr algn="r" defTabSz="903973"/>
            <a:r>
              <a:rPr lang="en-GB" sz="1100" dirty="0">
                <a:solidFill>
                  <a:srgbClr val="000000"/>
                </a:solidFill>
              </a:rPr>
              <a:t>Methods of VTE treatment</a:t>
            </a:r>
          </a:p>
        </p:txBody>
      </p:sp>
      <p:sp>
        <p:nvSpPr>
          <p:cNvPr id="611331" name="Rectangle 26"/>
          <p:cNvSpPr txBox="1">
            <a:spLocks noGrp="1" noChangeArrowheads="1"/>
          </p:cNvSpPr>
          <p:nvPr/>
        </p:nvSpPr>
        <p:spPr bwMode="auto">
          <a:xfrm>
            <a:off x="1927325" y="8634489"/>
            <a:ext cx="299591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88" rIns="90378" bIns="45188" anchor="b"/>
          <a:lstStyle/>
          <a:p>
            <a:pPr algn="ctr" defTabSz="903973"/>
            <a:fld id="{1E2A4FA4-E779-46D5-B04B-53CE5A8C81AF}" type="slidenum">
              <a:rPr lang="en-GB" sz="1000">
                <a:solidFill>
                  <a:srgbClr val="000000"/>
                </a:solidFill>
              </a:rPr>
              <a:pPr algn="ctr" defTabSz="903973"/>
              <a:t>7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113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692150"/>
            <a:ext cx="4211638" cy="3160713"/>
          </a:xfrm>
          <a:ln/>
        </p:spPr>
      </p:sp>
      <p:sp>
        <p:nvSpPr>
          <p:cNvPr id="6113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92051" y="4289275"/>
            <a:ext cx="5536406" cy="4526643"/>
          </a:xfrm>
          <a:noFill/>
          <a:ln/>
        </p:spPr>
        <p:txBody>
          <a:bodyPr lIns="90378" tIns="45188" rIns="90378" bIns="45188"/>
          <a:lstStyle/>
          <a:p>
            <a:pPr>
              <a:tabLst>
                <a:tab pos="163677" algn="l"/>
              </a:tabLst>
            </a:pPr>
            <a:r>
              <a:rPr lang="en-GB" b="1" dirty="0" smtClean="0"/>
              <a:t>LMWH is an indirect inhibitor of Factor </a:t>
            </a:r>
            <a:r>
              <a:rPr lang="en-GB" b="1" dirty="0" err="1" smtClean="0"/>
              <a:t>Xa</a:t>
            </a:r>
            <a:r>
              <a:rPr lang="en-GB" b="1" dirty="0" smtClean="0"/>
              <a:t> and thrombin</a:t>
            </a:r>
          </a:p>
          <a:p>
            <a:pPr>
              <a:tabLst>
                <a:tab pos="163677" algn="l"/>
              </a:tabLst>
            </a:pPr>
            <a:r>
              <a:rPr lang="en-GB" dirty="0" smtClean="0"/>
              <a:t>This slide shows a simplified model of the coagulation pathway.</a:t>
            </a:r>
            <a:r>
              <a:rPr lang="en-GB" baseline="30000" dirty="0" smtClean="0"/>
              <a:t>1</a:t>
            </a:r>
            <a:endParaRPr lang="en-GB" dirty="0" smtClean="0"/>
          </a:p>
          <a:p>
            <a:pPr marL="256777" lvl="1" indent="-171184">
              <a:tabLst>
                <a:tab pos="163677" algn="l"/>
              </a:tabLst>
            </a:pPr>
            <a:r>
              <a:rPr lang="en-GB" dirty="0" smtClean="0"/>
              <a:t>LMWHs act via AT to inhibit Factor </a:t>
            </a:r>
            <a:r>
              <a:rPr lang="en-GB" dirty="0" err="1" smtClean="0"/>
              <a:t>Xa</a:t>
            </a:r>
            <a:r>
              <a:rPr lang="en-GB" dirty="0" smtClean="0"/>
              <a:t> and thrombin</a:t>
            </a:r>
            <a:r>
              <a:rPr lang="en-GB" baseline="30000" dirty="0" smtClean="0"/>
              <a:t>2</a:t>
            </a:r>
            <a:endParaRPr lang="en-GB" dirty="0" smtClean="0"/>
          </a:p>
          <a:p>
            <a:pPr marL="256777" lvl="1" indent="-171184">
              <a:tabLst>
                <a:tab pos="163677" algn="l"/>
              </a:tabLst>
            </a:pPr>
            <a:r>
              <a:rPr lang="en-GB" dirty="0" smtClean="0"/>
              <a:t>LMWH shows increased inactivation of Factor </a:t>
            </a:r>
            <a:r>
              <a:rPr lang="en-GB" dirty="0" err="1" smtClean="0"/>
              <a:t>Xa</a:t>
            </a:r>
            <a:r>
              <a:rPr lang="en-GB" dirty="0" smtClean="0"/>
              <a:t> compared with UFH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pPr marL="256777" lvl="1" indent="-171184">
              <a:tabLst>
                <a:tab pos="163677" algn="l"/>
              </a:tabLst>
            </a:pPr>
            <a:r>
              <a:rPr lang="en-GB" dirty="0" smtClean="0"/>
              <a:t>LMWHs have less effect against thrombin relative to Factor Xa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</a:p>
          <a:p>
            <a:pPr>
              <a:tabLst>
                <a:tab pos="163677" algn="l"/>
              </a:tabLst>
            </a:pPr>
            <a:endParaRPr lang="en-GB" dirty="0" smtClean="0"/>
          </a:p>
          <a:p>
            <a:pPr>
              <a:tabLst>
                <a:tab pos="163677" algn="l"/>
              </a:tabLst>
            </a:pPr>
            <a:r>
              <a:rPr lang="en-GB" dirty="0" smtClean="0"/>
              <a:t>1. </a:t>
            </a:r>
            <a:r>
              <a:rPr lang="en-GB" dirty="0" err="1" smtClean="0"/>
              <a:t>Spyropoulos</a:t>
            </a:r>
            <a:r>
              <a:rPr lang="en-GB" dirty="0" smtClean="0"/>
              <a:t> AC. Expert </a:t>
            </a:r>
            <a:r>
              <a:rPr lang="en-GB" dirty="0" err="1" smtClean="0"/>
              <a:t>Opin</a:t>
            </a:r>
            <a:r>
              <a:rPr lang="en-GB" dirty="0" smtClean="0"/>
              <a:t> </a:t>
            </a:r>
            <a:r>
              <a:rPr lang="en-GB" dirty="0" err="1" smtClean="0"/>
              <a:t>Investig</a:t>
            </a:r>
            <a:r>
              <a:rPr lang="en-GB" dirty="0" smtClean="0"/>
              <a:t> Drugs 2007;16:431–440 </a:t>
            </a:r>
          </a:p>
          <a:p>
            <a:pPr>
              <a:tabLst>
                <a:tab pos="163677" algn="l"/>
              </a:tabLst>
            </a:pPr>
            <a:r>
              <a:rPr lang="en-GB" dirty="0" smtClean="0"/>
              <a:t>2. Ansell J et al. Chest 2008;133:160S–198S </a:t>
            </a:r>
          </a:p>
          <a:p>
            <a:pPr>
              <a:tabLst>
                <a:tab pos="163677" algn="l"/>
              </a:tabLst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D294F-89DB-43DC-BBD8-E9DD7E0F2EF7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70371" name="Rectangle 1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708803" y="4224261"/>
            <a:ext cx="5486400" cy="4114800"/>
          </a:xfrm>
          <a:noFill/>
          <a:ln/>
        </p:spPr>
        <p:txBody>
          <a:bodyPr>
            <a:noAutofit/>
          </a:bodyPr>
          <a:lstStyle/>
          <a:p>
            <a:pPr marL="166158" lvl="1" indent="-166158" defTabSz="844083">
              <a:buFont typeface="Wingdings" pitchFamily="2" charset="2"/>
              <a:buChar char="§"/>
              <a:defRPr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This slide shows the change in free apixaban concentration from baseline to nadir in Part 1 of the ANNEXA-A study.</a:t>
            </a:r>
          </a:p>
          <a:p>
            <a:pPr marL="166158" indent="-166158">
              <a:buFont typeface="Wingdings" pitchFamily="2" charset="2"/>
              <a:buChar char="§"/>
              <a:defRPr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Consistent with phase 2 data, andexanet alfa significantly reduced the amount of unbound apixaban compared with placebo (</a:t>
            </a:r>
            <a:r>
              <a:rPr lang="en-US" sz="9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&lt;0.0001). </a:t>
            </a:r>
          </a:p>
          <a:p>
            <a:pPr marL="332316" lvl="1" indent="-166158">
              <a:buFont typeface="Arial" pitchFamily="34" charset="0"/>
              <a:buChar char="–"/>
              <a:defRPr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Andexanet alfa reduced the concentration of unbound apixaban to 1.8 ng/mL.</a:t>
            </a:r>
          </a:p>
          <a:p>
            <a:pPr marL="166158" indent="-166158">
              <a:defRPr/>
            </a:pPr>
            <a:endParaRPr 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377" y="8468207"/>
            <a:ext cx="6552728" cy="646323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332316"/>
            <a:r>
              <a:rPr lang="en-US" sz="900" dirty="0" smtClean="0">
                <a:latin typeface="Arial" pitchFamily="34" charset="0"/>
                <a:cs typeface="Arial" pitchFamily="34" charset="0"/>
              </a:rPr>
              <a:t>Crowther M, Levy G, Lu G, et al. ANNEXA™-A: a phase 3 randomized, double-blind, placebo-controlled trial, demonstrating reversal of apixaban-induced anticoagulation in older subjects by andexanet alfa (PRT064445), a universal antidote for factor Xa (fXa) inhibitors. Oral presentation </a:t>
            </a:r>
            <a:r>
              <a:rPr lang="en-GB" sz="900" dirty="0" smtClean="0">
                <a:latin typeface="Arial" pitchFamily="34" charset="0"/>
                <a:cs typeface="Arial" pitchFamily="34" charset="0"/>
              </a:rPr>
              <a:t>at: AHA 2014; November 15-19, 2014; Chicago, IL, USA.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12"/>
          <p:cNvSpPr txBox="1">
            <a:spLocks noGrp="1" noChangeArrowheads="1"/>
          </p:cNvSpPr>
          <p:nvPr/>
        </p:nvSpPr>
        <p:spPr bwMode="auto">
          <a:xfrm>
            <a:off x="2897684" y="190500"/>
            <a:ext cx="2998886" cy="42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88" rIns="90378" bIns="45188"/>
          <a:lstStyle/>
          <a:p>
            <a:pPr algn="r" defTabSz="903973"/>
            <a:r>
              <a:rPr lang="en-GB" sz="1100" dirty="0">
                <a:solidFill>
                  <a:srgbClr val="000000"/>
                </a:solidFill>
              </a:rPr>
              <a:t>Methods of VTE treatment</a:t>
            </a:r>
          </a:p>
        </p:txBody>
      </p:sp>
      <p:sp>
        <p:nvSpPr>
          <p:cNvPr id="617475" name="Rectangle 26"/>
          <p:cNvSpPr txBox="1">
            <a:spLocks noGrp="1" noChangeArrowheads="1"/>
          </p:cNvSpPr>
          <p:nvPr/>
        </p:nvSpPr>
        <p:spPr bwMode="auto">
          <a:xfrm>
            <a:off x="1927325" y="8634489"/>
            <a:ext cx="2995910" cy="42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78" tIns="45188" rIns="90378" bIns="45188" anchor="b"/>
          <a:lstStyle/>
          <a:p>
            <a:pPr algn="ctr" defTabSz="903973"/>
            <a:fld id="{31C3FDFF-88FA-4F63-873E-F7D6F08EB10B}" type="slidenum">
              <a:rPr lang="en-GB" sz="1000">
                <a:solidFill>
                  <a:srgbClr val="000000"/>
                </a:solidFill>
              </a:rPr>
              <a:pPr algn="ctr" defTabSz="903973"/>
              <a:t>8</a:t>
            </a:fld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61747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692150"/>
            <a:ext cx="4211638" cy="3160713"/>
          </a:xfrm>
          <a:ln/>
        </p:spPr>
      </p:sp>
      <p:sp>
        <p:nvSpPr>
          <p:cNvPr id="111621" name="Rectangle 7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 lIns="90378" tIns="45188" rIns="90378" bIns="45188"/>
          <a:lstStyle/>
          <a:p>
            <a:pPr>
              <a:tabLst>
                <a:tab pos="163677" algn="l"/>
              </a:tabLst>
            </a:pPr>
            <a:r>
              <a:rPr lang="en-GB" b="1" dirty="0" smtClean="0"/>
              <a:t>Direct Factor </a:t>
            </a:r>
            <a:r>
              <a:rPr lang="en-GB" b="1" dirty="0" err="1" smtClean="0"/>
              <a:t>Xa</a:t>
            </a:r>
            <a:r>
              <a:rPr lang="en-GB" b="1" dirty="0" smtClean="0"/>
              <a:t> inhibitors</a:t>
            </a:r>
          </a:p>
          <a:p>
            <a:pPr>
              <a:tabLst>
                <a:tab pos="163677" algn="l"/>
              </a:tabLst>
            </a:pPr>
            <a:r>
              <a:rPr lang="en-GB" dirty="0" smtClean="0"/>
              <a:t>This slide shows a simplified model of the coagulation pathway.</a:t>
            </a:r>
          </a:p>
          <a:p>
            <a:pPr marL="253774" lvl="1" indent="-171184">
              <a:tabLst>
                <a:tab pos="163677" algn="l"/>
              </a:tabLst>
            </a:pPr>
            <a:r>
              <a:rPr lang="en-GB" dirty="0" smtClean="0"/>
              <a:t>Many more recently developed anticoagulants are aimed at inhibition of Factor </a:t>
            </a:r>
            <a:r>
              <a:rPr lang="en-GB" dirty="0" err="1" smtClean="0"/>
              <a:t>Xa</a:t>
            </a:r>
            <a:r>
              <a:rPr lang="en-GB" dirty="0" smtClean="0"/>
              <a:t>, although other targets in the coagulation pathway are currently being investigated with investigational and licensed drugs</a:t>
            </a:r>
          </a:p>
          <a:p>
            <a:pPr marL="253774" lvl="1" indent="-171184">
              <a:tabLst>
                <a:tab pos="163677" algn="l"/>
              </a:tabLst>
            </a:pPr>
            <a:r>
              <a:rPr lang="en-GB" dirty="0" smtClean="0"/>
              <a:t>Factor </a:t>
            </a:r>
            <a:r>
              <a:rPr lang="en-GB" dirty="0" err="1" smtClean="0"/>
              <a:t>Xa</a:t>
            </a:r>
            <a:r>
              <a:rPr lang="en-GB" dirty="0" smtClean="0"/>
              <a:t> is an attractive target for anticoagulation because it plays a key role in the coagulation process and no thrombin can be generated without Factor </a:t>
            </a:r>
            <a:r>
              <a:rPr lang="en-GB" dirty="0" err="1" smtClean="0"/>
              <a:t>Xa</a:t>
            </a:r>
            <a:endParaRPr lang="en-GB" dirty="0" smtClean="0"/>
          </a:p>
          <a:p>
            <a:pPr>
              <a:tabLst>
                <a:tab pos="163677" algn="l"/>
              </a:tabLst>
            </a:pPr>
            <a:r>
              <a:rPr lang="en-GB" dirty="0" smtClean="0"/>
              <a:t>Several direct Factor </a:t>
            </a:r>
            <a:r>
              <a:rPr lang="en-GB" dirty="0" err="1" smtClean="0"/>
              <a:t>Xa</a:t>
            </a:r>
            <a:r>
              <a:rPr lang="en-GB" dirty="0" smtClean="0"/>
              <a:t> inhibitors are either licensed or in development. These include </a:t>
            </a:r>
            <a:r>
              <a:rPr lang="en-GB" dirty="0" err="1" smtClean="0"/>
              <a:t>rivaroxaban</a:t>
            </a:r>
            <a:r>
              <a:rPr lang="en-GB" dirty="0" smtClean="0"/>
              <a:t>, licensed for the prevention of stroke and systemic embolism in adult patients with non-</a:t>
            </a:r>
            <a:r>
              <a:rPr lang="en-GB" dirty="0" err="1" smtClean="0"/>
              <a:t>valvular</a:t>
            </a:r>
            <a:r>
              <a:rPr lang="en-GB" dirty="0" smtClean="0"/>
              <a:t> </a:t>
            </a:r>
            <a:r>
              <a:rPr lang="en-GB" dirty="0" err="1" smtClean="0"/>
              <a:t>atrial</a:t>
            </a:r>
            <a:r>
              <a:rPr lang="en-GB" dirty="0" smtClean="0"/>
              <a:t> fibrillation </a:t>
            </a:r>
            <a:r>
              <a:rPr lang="en-GB" dirty="0" err="1" smtClean="0"/>
              <a:t>withone</a:t>
            </a:r>
            <a:r>
              <a:rPr lang="en-GB" dirty="0" smtClean="0"/>
              <a:t> or more risk factors, such as congestive heart failure, hypertension, age ≥ 75 years, diabetes mellitus, prior stroke or transient </a:t>
            </a:r>
            <a:r>
              <a:rPr lang="en-GB" dirty="0" err="1" smtClean="0"/>
              <a:t>ischaemic</a:t>
            </a:r>
            <a:r>
              <a:rPr lang="en-GB" dirty="0" smtClean="0"/>
              <a:t> attack and also licensed for the prevention of venous </a:t>
            </a:r>
            <a:r>
              <a:rPr lang="en-GB" dirty="0" err="1" smtClean="0"/>
              <a:t>thromboembolism</a:t>
            </a:r>
            <a:r>
              <a:rPr lang="en-GB" dirty="0" smtClean="0"/>
              <a:t> (VTE) in adult patients undergoing elective hip or knee replacement surgery</a:t>
            </a:r>
            <a:r>
              <a:rPr lang="en-GB" baseline="30000" dirty="0" smtClean="0"/>
              <a:t>2</a:t>
            </a:r>
            <a:r>
              <a:rPr lang="en-GB" dirty="0" smtClean="0"/>
              <a:t>, and </a:t>
            </a:r>
            <a:r>
              <a:rPr lang="en-GB" dirty="0" err="1" smtClean="0"/>
              <a:t>apixaban</a:t>
            </a:r>
            <a:r>
              <a:rPr lang="en-GB" dirty="0" smtClean="0"/>
              <a:t> also for the prevention of venous </a:t>
            </a:r>
            <a:r>
              <a:rPr lang="en-GB" dirty="0" err="1" smtClean="0"/>
              <a:t>thromboembolic</a:t>
            </a:r>
            <a:r>
              <a:rPr lang="en-GB" dirty="0" smtClean="0"/>
              <a:t> events (VTE) in adult patients who have undergone elective hip or knee replacement surgery</a:t>
            </a:r>
            <a:r>
              <a:rPr lang="en-GB" baseline="30000" dirty="0" smtClean="0"/>
              <a:t>3</a:t>
            </a:r>
            <a:r>
              <a:rPr lang="en-GB" dirty="0" smtClean="0"/>
              <a:t>.</a:t>
            </a:r>
          </a:p>
          <a:p>
            <a:pPr>
              <a:tabLst>
                <a:tab pos="163677" algn="l"/>
              </a:tabLst>
            </a:pPr>
            <a:endParaRPr lang="en-GB" b="1" dirty="0" smtClean="0"/>
          </a:p>
          <a:p>
            <a:pPr>
              <a:tabLst>
                <a:tab pos="163677" algn="l"/>
              </a:tabLst>
            </a:pPr>
            <a:r>
              <a:rPr lang="en-GB" b="1" dirty="0" smtClean="0"/>
              <a:t>References</a:t>
            </a:r>
          </a:p>
          <a:p>
            <a:pPr>
              <a:buFont typeface="Wingdings 2" pitchFamily="18" charset="2"/>
              <a:buAutoNum type="arabicPeriod"/>
              <a:tabLst>
                <a:tab pos="163677" algn="l"/>
              </a:tabLst>
            </a:pPr>
            <a:r>
              <a:rPr lang="en-GB" dirty="0" smtClean="0"/>
              <a:t>Spyropoulos AC. </a:t>
            </a:r>
            <a:r>
              <a:rPr lang="en-GB" i="1" dirty="0" smtClean="0"/>
              <a:t>Expert </a:t>
            </a:r>
            <a:r>
              <a:rPr lang="en-GB" i="1" dirty="0" err="1" smtClean="0"/>
              <a:t>Opin</a:t>
            </a:r>
            <a:r>
              <a:rPr lang="en-GB" i="1" dirty="0" smtClean="0"/>
              <a:t> </a:t>
            </a:r>
            <a:r>
              <a:rPr lang="en-GB" i="1" dirty="0" err="1" smtClean="0"/>
              <a:t>Investig</a:t>
            </a:r>
            <a:r>
              <a:rPr lang="en-GB" i="1" dirty="0" smtClean="0"/>
              <a:t> Drugs</a:t>
            </a:r>
            <a:r>
              <a:rPr lang="en-GB" dirty="0" smtClean="0"/>
              <a:t> 2007;16:431–440</a:t>
            </a:r>
          </a:p>
          <a:p>
            <a:pPr>
              <a:buFont typeface="Wingdings 2" pitchFamily="18" charset="2"/>
              <a:buAutoNum type="arabicPeriod"/>
              <a:tabLst>
                <a:tab pos="163677" algn="l"/>
              </a:tabLst>
            </a:pPr>
            <a:r>
              <a:rPr lang="en-GB" dirty="0" err="1" smtClean="0"/>
              <a:t>Rivaroxaban</a:t>
            </a:r>
            <a:r>
              <a:rPr lang="en-GB" dirty="0" smtClean="0"/>
              <a:t> SMPC 2011</a:t>
            </a:r>
          </a:p>
          <a:p>
            <a:pPr>
              <a:buFont typeface="Wingdings 2" pitchFamily="18" charset="2"/>
              <a:buAutoNum type="arabicPeriod"/>
              <a:tabLst>
                <a:tab pos="163677" algn="l"/>
              </a:tabLst>
            </a:pPr>
            <a:r>
              <a:rPr lang="en-GB" dirty="0" err="1" smtClean="0"/>
              <a:t>Apixaban</a:t>
            </a:r>
            <a:r>
              <a:rPr lang="en-GB" dirty="0" smtClean="0"/>
              <a:t> SMPC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3973"/>
            <a:fld id="{AAA93381-E8D4-4CA7-A75A-5045C3C6EDF2}" type="slidenum">
              <a:rPr lang="en-GB" smtClean="0">
                <a:latin typeface="Arial" pitchFamily="34" charset="0"/>
                <a:cs typeface="Arial" pitchFamily="34" charset="0"/>
              </a:rPr>
              <a:pPr defTabSz="903973"/>
              <a:t>10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971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tabLst>
                <a:tab pos="163677" algn="l"/>
              </a:tabLst>
            </a:pPr>
            <a:r>
              <a:rPr lang="en-GB" b="1" dirty="0" smtClean="0">
                <a:latin typeface="Arial" pitchFamily="34" charset="0"/>
              </a:rPr>
              <a:t>EINSTEIN DVT: primary efficacy outcome – time to first event</a:t>
            </a:r>
          </a:p>
          <a:p>
            <a:pPr>
              <a:tabLst>
                <a:tab pos="163677" algn="l"/>
              </a:tabLst>
            </a:pPr>
            <a:r>
              <a:rPr lang="en-GB" dirty="0" smtClean="0">
                <a:latin typeface="Arial" pitchFamily="34" charset="0"/>
              </a:rPr>
              <a:t>The time course of recurrent VTE in the two treatment groups during the EINSTEIN DVT study is shown in this slide:</a:t>
            </a:r>
          </a:p>
          <a:p>
            <a:pPr lvl="1">
              <a:tabLst>
                <a:tab pos="163677" algn="l"/>
              </a:tabLst>
            </a:pPr>
            <a:r>
              <a:rPr lang="en-GB" dirty="0" smtClean="0">
                <a:latin typeface="Arial" pitchFamily="34" charset="0"/>
              </a:rPr>
              <a:t>By day 21 (the end of </a:t>
            </a:r>
            <a:r>
              <a:rPr lang="en-GB" dirty="0" err="1" smtClean="0">
                <a:latin typeface="Arial" pitchFamily="34" charset="0"/>
              </a:rPr>
              <a:t>rivaroxaban</a:t>
            </a:r>
            <a:r>
              <a:rPr lang="en-GB" dirty="0" smtClean="0">
                <a:latin typeface="Arial" pitchFamily="34" charset="0"/>
              </a:rPr>
              <a:t> bid dosing), the primary efficacy outcome had occurred in 1.2% of </a:t>
            </a:r>
            <a:r>
              <a:rPr lang="en-GB" dirty="0" err="1" smtClean="0">
                <a:latin typeface="Arial" pitchFamily="34" charset="0"/>
              </a:rPr>
              <a:t>rivaroxaban</a:t>
            </a:r>
            <a:r>
              <a:rPr lang="en-GB" dirty="0" smtClean="0">
                <a:latin typeface="Arial" pitchFamily="34" charset="0"/>
              </a:rPr>
              <a:t>-treated patients and in 1.7% of </a:t>
            </a:r>
            <a:r>
              <a:rPr lang="en-GB" dirty="0" err="1" smtClean="0">
                <a:latin typeface="Arial" pitchFamily="34" charset="0"/>
              </a:rPr>
              <a:t>enoxaparin</a:t>
            </a:r>
            <a:r>
              <a:rPr lang="en-GB" dirty="0" smtClean="0">
                <a:latin typeface="Arial" pitchFamily="34" charset="0"/>
              </a:rPr>
              <a:t>/VKA-treated patients</a:t>
            </a:r>
          </a:p>
          <a:p>
            <a:pPr lvl="1">
              <a:tabLst>
                <a:tab pos="163677" algn="l"/>
              </a:tabLst>
            </a:pPr>
            <a:r>
              <a:rPr lang="en-GB" dirty="0" smtClean="0">
                <a:latin typeface="Arial" pitchFamily="34" charset="0"/>
              </a:rPr>
              <a:t>Over the course of the study, the primary efficacy outcome occurred in 2.1% of patients treated with </a:t>
            </a:r>
            <a:r>
              <a:rPr lang="en-GB" dirty="0" err="1" smtClean="0">
                <a:latin typeface="Arial" pitchFamily="34" charset="0"/>
              </a:rPr>
              <a:t>rivaroxaban</a:t>
            </a:r>
            <a:r>
              <a:rPr lang="en-GB" dirty="0" smtClean="0">
                <a:latin typeface="Arial" pitchFamily="34" charset="0"/>
              </a:rPr>
              <a:t>, compared with 3.0% of patients treated with </a:t>
            </a:r>
            <a:r>
              <a:rPr lang="en-GB" dirty="0" err="1" smtClean="0">
                <a:latin typeface="Arial" pitchFamily="34" charset="0"/>
              </a:rPr>
              <a:t>enoxaparin</a:t>
            </a:r>
            <a:r>
              <a:rPr lang="en-GB" dirty="0" smtClean="0">
                <a:latin typeface="Arial" pitchFamily="34" charset="0"/>
              </a:rPr>
              <a:t>/VKA (HR=0.68; 95% CI 0.44–1.04; </a:t>
            </a:r>
            <a:r>
              <a:rPr lang="en-GB" i="1" dirty="0" smtClean="0">
                <a:latin typeface="Arial" pitchFamily="34" charset="0"/>
              </a:rPr>
              <a:t>p</a:t>
            </a:r>
            <a:r>
              <a:rPr lang="en-GB" dirty="0" smtClean="0">
                <a:latin typeface="Arial" pitchFamily="34" charset="0"/>
              </a:rPr>
              <a:t>&lt;0.001 for non-inferiority)</a:t>
            </a:r>
          </a:p>
          <a:p>
            <a:pPr>
              <a:tabLst>
                <a:tab pos="163677" algn="l"/>
              </a:tabLst>
            </a:pPr>
            <a:endParaRPr lang="en-GB" dirty="0" smtClean="0">
              <a:latin typeface="Arial" pitchFamily="34" charset="0"/>
            </a:endParaRPr>
          </a:p>
          <a:p>
            <a:pPr>
              <a:tabLst>
                <a:tab pos="163677" algn="l"/>
              </a:tabLst>
            </a:pPr>
            <a:r>
              <a:rPr lang="en-GB" b="1" dirty="0" smtClean="0">
                <a:latin typeface="Arial" pitchFamily="34" charset="0"/>
              </a:rPr>
              <a:t>Reference</a:t>
            </a:r>
          </a:p>
          <a:p>
            <a:pPr>
              <a:tabLst>
                <a:tab pos="163677" algn="l"/>
              </a:tabLst>
            </a:pPr>
            <a:r>
              <a:rPr lang="en-US" dirty="0" smtClean="0">
                <a:latin typeface="Arial" pitchFamily="34" charset="0"/>
              </a:rPr>
              <a:t>1.	The EINSTEIN Investigators. </a:t>
            </a:r>
            <a:r>
              <a:rPr lang="en-US" i="1" dirty="0" smtClean="0">
                <a:latin typeface="Arial" pitchFamily="34" charset="0"/>
              </a:rPr>
              <a:t>N </a:t>
            </a:r>
            <a:r>
              <a:rPr lang="en-US" i="1" dirty="0" err="1" smtClean="0">
                <a:latin typeface="Arial" pitchFamily="34" charset="0"/>
              </a:rPr>
              <a:t>Engl</a:t>
            </a:r>
            <a:r>
              <a:rPr lang="en-US" i="1" dirty="0" smtClean="0">
                <a:latin typeface="Arial" pitchFamily="34" charset="0"/>
              </a:rPr>
              <a:t> J Med</a:t>
            </a:r>
            <a:r>
              <a:rPr lang="en-US" dirty="0" smtClean="0">
                <a:latin typeface="Arial" pitchFamily="34" charset="0"/>
              </a:rPr>
              <a:t> 2010;363:2499–2510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1C62E-E244-42D8-B6C7-AA05B04FD7C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0D85E9-00D3-474E-A9B4-9B5E0A28503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35200"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79185-BBF8-4C31-83AD-75E67F7D441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35200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1CAC9-0BE2-497A-852D-37C68E15039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35200"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D854D2-79D9-43EC-9870-EF38A3D9790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666EB-7F5D-4D89-A7E4-638954A876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ACA43-B17C-4F63-AF51-E07C1DAB88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24E1-811E-4E29-A94C-69934D4A2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6389-09E2-480E-890E-A192DA07E9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MS PGothic"/>
                <a:cs typeface="Arial" pitchFamily="34" charset="0"/>
              </a:defRPr>
            </a:lvl1pPr>
          </a:lstStyle>
          <a:p>
            <a:pPr>
              <a:defRPr/>
            </a:pPr>
            <a:fld id="{ECF0D0B8-1889-44B7-85DB-C039337B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ELQ564c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October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ELQ771b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</a:t>
            </a:r>
            <a:r>
              <a:rPr lang="en-GB" sz="800" dirty="0" smtClean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June 2015</a:t>
            </a:r>
            <a:endParaRPr lang="en-GB" sz="800" dirty="0">
              <a:solidFill>
                <a:schemeClr val="bg1"/>
              </a:solidFill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71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ELQ771b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</a:t>
            </a:r>
            <a:r>
              <a:rPr lang="en-GB" sz="800" dirty="0" smtClean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June 2015</a:t>
            </a:r>
            <a:endParaRPr lang="en-GB" sz="800" dirty="0">
              <a:solidFill>
                <a:schemeClr val="bg1"/>
              </a:solidFill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61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ELQ771b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</a:t>
            </a:r>
            <a:r>
              <a:rPr lang="en-GB" sz="800" dirty="0" smtClean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June 2015</a:t>
            </a:r>
            <a:endParaRPr lang="en-GB" sz="800" dirty="0">
              <a:solidFill>
                <a:schemeClr val="bg1"/>
              </a:solidFill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825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ELQ771b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</a:t>
            </a:r>
            <a:r>
              <a:rPr lang="en-GB" sz="800" dirty="0" smtClean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June 2015</a:t>
            </a:r>
            <a:endParaRPr lang="en-GB" sz="800" dirty="0">
              <a:solidFill>
                <a:schemeClr val="bg1"/>
              </a:solidFill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4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ELQ771b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</a:t>
            </a:r>
            <a:r>
              <a:rPr lang="en-GB" sz="800" dirty="0" smtClean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June 2015</a:t>
            </a:r>
            <a:endParaRPr lang="en-GB" sz="800" dirty="0">
              <a:solidFill>
                <a:schemeClr val="bg1"/>
              </a:solidFill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21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78814-9C85-45D2-ABA3-1C28CE6DEE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ELQ771b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</a:t>
            </a:r>
            <a:r>
              <a:rPr lang="en-GB" sz="800" dirty="0" smtClean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June 2015</a:t>
            </a:r>
            <a:endParaRPr lang="en-GB" sz="800" dirty="0">
              <a:solidFill>
                <a:schemeClr val="bg1"/>
              </a:solidFill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02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4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6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ELQ771b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</a:t>
            </a:r>
            <a:r>
              <a:rPr lang="en-GB" sz="800" dirty="0" smtClean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June 2015</a:t>
            </a:r>
            <a:endParaRPr lang="en-GB" sz="800" dirty="0">
              <a:solidFill>
                <a:schemeClr val="bg1"/>
              </a:solidFill>
              <a:latin typeface="Calibri" pitchFamily="34" charset="0"/>
              <a:ea typeface="Geneva"/>
              <a:cs typeface="Genev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2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1" y="6436163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81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226"/>
            <a:ext cx="8483600" cy="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9050" y="6426208"/>
            <a:ext cx="2325688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8" rIns="91420" bIns="45718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ELQ564a        </a:t>
            </a:r>
          </a:p>
          <a:p>
            <a:pPr>
              <a:defRPr/>
            </a:pPr>
            <a:r>
              <a:rPr lang="en-GB" sz="800" dirty="0">
                <a:solidFill>
                  <a:schemeClr val="bg1"/>
                </a:solidFill>
                <a:latin typeface="Calibri" pitchFamily="34" charset="0"/>
                <a:ea typeface="Geneva"/>
                <a:cs typeface="Geneva"/>
              </a:rPr>
              <a:t>Date of preparation: October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33" y="1"/>
            <a:ext cx="8280920" cy="857232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76004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2192" y="1143000"/>
            <a:ext cx="8280000" cy="504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3442" y="6436165"/>
            <a:ext cx="4043663" cy="357187"/>
          </a:xfrm>
        </p:spPr>
        <p:txBody>
          <a:bodyPr anchor="ctr">
            <a:noAutofit/>
          </a:bodyPr>
          <a:lstStyle>
            <a:lvl1pPr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90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98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5157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048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en-GB" sz="800">
              <a:solidFill>
                <a:srgbClr val="00498B"/>
              </a:solidFill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en-GB" sz="800">
              <a:solidFill>
                <a:srgbClr val="00498B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72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727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en-GB" sz="800">
              <a:solidFill>
                <a:srgbClr val="00498B"/>
              </a:solidFill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7086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endParaRPr lang="en-GB" sz="800">
              <a:solidFill>
                <a:srgbClr val="00498B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86000" y="6325200"/>
            <a:ext cx="7988400" cy="262800"/>
          </a:xfrm>
        </p:spPr>
        <p:txBody>
          <a:bodyPr anchor="b"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99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1AFAB-4CDD-4FF2-8238-B03F79845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E5CD-21CD-4C4D-9EC6-C5F18432F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E7F6E-E8E5-416B-9BC0-4A3305274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1FFC7-D5E1-48B5-AABC-7EBE179A2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734E9-C368-44C4-980B-A081E553F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8087-6C02-40C3-8EF6-E29F98E7D0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93648-B521-46D3-8873-A4D4A999E7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5233E1-4B91-45E8-96AD-D162F8510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ta287/resource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55/issue17/images/large/07f2.jpe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10.png"/><Relationship Id="rId5" Type="http://schemas.openxmlformats.org/officeDocument/2006/relationships/image" Target="../media/image17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28775"/>
            <a:ext cx="7772400" cy="1470025"/>
          </a:xfrm>
        </p:spPr>
        <p:txBody>
          <a:bodyPr/>
          <a:lstStyle/>
          <a:p>
            <a:pPr eaLnBrk="1" hangingPunct="1"/>
            <a:r>
              <a:rPr lang="en-GB" sz="5400" dirty="0" smtClean="0"/>
              <a:t>New (Direct)Oral </a:t>
            </a:r>
            <a:br>
              <a:rPr lang="en-GB" sz="5400" dirty="0" smtClean="0"/>
            </a:br>
            <a:r>
              <a:rPr lang="en-GB" sz="5400" dirty="0" smtClean="0"/>
              <a:t>anti-coagulants in the treatment of VTE </a:t>
            </a:r>
            <a:endParaRPr lang="en-GB" sz="5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/>
          <a:p>
            <a:pPr eaLnBrk="1" hangingPunct="1"/>
            <a:r>
              <a:rPr lang="en-GB" dirty="0" smtClean="0"/>
              <a:t>Dr NA Smith  -  Haematology Dept</a:t>
            </a:r>
          </a:p>
          <a:p>
            <a:pPr eaLnBrk="1" hangingPunct="1"/>
            <a:r>
              <a:rPr lang="en-GB" dirty="0" smtClean="0"/>
              <a:t>Heart of England NHS Foundation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5" name="Rectangle 83"/>
          <p:cNvSpPr>
            <a:spLocks noGrp="1" noChangeArrowheads="1"/>
          </p:cNvSpPr>
          <p:nvPr>
            <p:ph type="title" idx="4294967295"/>
          </p:nvPr>
        </p:nvSpPr>
        <p:spPr>
          <a:xfrm>
            <a:off x="379413" y="210914"/>
            <a:ext cx="8382000" cy="9858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ea typeface="ヒラギノ角ゴ Pro W3" charset="-128"/>
              </a:rPr>
              <a:t>EINSTEIN DVT: primary efficacy outcome  - Time to first event</a:t>
            </a:r>
            <a:endParaRPr lang="en-GB" sz="3600" dirty="0" smtClean="0">
              <a:solidFill>
                <a:srgbClr val="002060"/>
              </a:solidFill>
              <a:ea typeface="ヒラギノ角ゴ Pro W3" charset="-128"/>
            </a:endParaRP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490538" y="1708169"/>
            <a:ext cx="8318500" cy="3906838"/>
            <a:chOff x="407" y="1106"/>
            <a:chExt cx="5240" cy="2152"/>
          </a:xfrm>
        </p:grpSpPr>
        <p:sp>
          <p:nvSpPr>
            <p:cNvPr id="37927" name="Line 5"/>
            <p:cNvSpPr>
              <a:spLocks noChangeShapeType="1"/>
            </p:cNvSpPr>
            <p:nvPr/>
          </p:nvSpPr>
          <p:spPr bwMode="auto">
            <a:xfrm>
              <a:off x="909" y="1213"/>
              <a:ext cx="0" cy="1606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000A0"/>
                </a:solidFill>
              </a:endParaRPr>
            </a:p>
          </p:txBody>
        </p:sp>
        <p:grpSp>
          <p:nvGrpSpPr>
            <p:cNvPr id="3" name="Group 84"/>
            <p:cNvGrpSpPr>
              <a:grpSpLocks/>
            </p:cNvGrpSpPr>
            <p:nvPr/>
          </p:nvGrpSpPr>
          <p:grpSpPr bwMode="auto">
            <a:xfrm>
              <a:off x="859" y="1213"/>
              <a:ext cx="48" cy="1207"/>
              <a:chOff x="867" y="1213"/>
              <a:chExt cx="48" cy="1207"/>
            </a:xfrm>
          </p:grpSpPr>
          <p:sp>
            <p:nvSpPr>
              <p:cNvPr id="35921" name="Line 8"/>
              <p:cNvSpPr>
                <a:spLocks noChangeShapeType="1"/>
              </p:cNvSpPr>
              <p:nvPr/>
            </p:nvSpPr>
            <p:spPr bwMode="auto">
              <a:xfrm>
                <a:off x="867" y="242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2" name="Line 10"/>
              <p:cNvSpPr>
                <a:spLocks noChangeShapeType="1"/>
              </p:cNvSpPr>
              <p:nvPr/>
            </p:nvSpPr>
            <p:spPr bwMode="auto">
              <a:xfrm>
                <a:off x="867" y="2019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3" name="Line 12"/>
              <p:cNvSpPr>
                <a:spLocks noChangeShapeType="1"/>
              </p:cNvSpPr>
              <p:nvPr/>
            </p:nvSpPr>
            <p:spPr bwMode="auto">
              <a:xfrm>
                <a:off x="867" y="1622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4" name="Line 14"/>
              <p:cNvSpPr>
                <a:spLocks noChangeShapeType="1"/>
              </p:cNvSpPr>
              <p:nvPr/>
            </p:nvSpPr>
            <p:spPr bwMode="auto">
              <a:xfrm>
                <a:off x="867" y="1213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81" name="Text Box 18"/>
            <p:cNvSpPr txBox="1">
              <a:spLocks noChangeArrowheads="1"/>
            </p:cNvSpPr>
            <p:nvPr/>
          </p:nvSpPr>
          <p:spPr bwMode="auto">
            <a:xfrm rot="-5400000">
              <a:off x="-329" y="1888"/>
              <a:ext cx="16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b="1">
                  <a:solidFill>
                    <a:srgbClr val="002060"/>
                  </a:solidFill>
                </a:rPr>
                <a:t>Cumulative event rate (%)</a:t>
              </a:r>
              <a:endParaRPr lang="en-US" sz="1600" b="1">
                <a:solidFill>
                  <a:srgbClr val="002060"/>
                </a:solidFill>
              </a:endParaRPr>
            </a:p>
          </p:txBody>
        </p:sp>
        <p:sp>
          <p:nvSpPr>
            <p:cNvPr id="35882" name="Text Box 19"/>
            <p:cNvSpPr txBox="1">
              <a:spLocks noChangeArrowheads="1"/>
            </p:cNvSpPr>
            <p:nvPr/>
          </p:nvSpPr>
          <p:spPr bwMode="auto">
            <a:xfrm>
              <a:off x="813" y="2860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000A0"/>
                  </a:solidFill>
                </a:rPr>
                <a:t>0</a:t>
              </a:r>
              <a:endParaRPr lang="en-US" sz="1600" dirty="0">
                <a:solidFill>
                  <a:srgbClr val="F000A0"/>
                </a:solidFill>
              </a:endParaRPr>
            </a:p>
          </p:txBody>
        </p:sp>
        <p:sp>
          <p:nvSpPr>
            <p:cNvPr id="35883" name="Text Box 20"/>
            <p:cNvSpPr txBox="1">
              <a:spLocks noChangeArrowheads="1"/>
            </p:cNvSpPr>
            <p:nvPr/>
          </p:nvSpPr>
          <p:spPr bwMode="auto">
            <a:xfrm>
              <a:off x="1108" y="286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30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84" name="Text Box 21"/>
            <p:cNvSpPr txBox="1">
              <a:spLocks noChangeArrowheads="1"/>
            </p:cNvSpPr>
            <p:nvPr/>
          </p:nvSpPr>
          <p:spPr bwMode="auto">
            <a:xfrm>
              <a:off x="1450" y="286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60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85" name="Text Box 22"/>
            <p:cNvSpPr txBox="1">
              <a:spLocks noChangeArrowheads="1"/>
            </p:cNvSpPr>
            <p:nvPr/>
          </p:nvSpPr>
          <p:spPr bwMode="auto">
            <a:xfrm>
              <a:off x="1768" y="2860"/>
              <a:ext cx="2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90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86" name="Text Box 23"/>
            <p:cNvSpPr txBox="1">
              <a:spLocks noChangeArrowheads="1"/>
            </p:cNvSpPr>
            <p:nvPr/>
          </p:nvSpPr>
          <p:spPr bwMode="auto">
            <a:xfrm>
              <a:off x="2069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120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87" name="Text Box 24"/>
            <p:cNvSpPr txBox="1">
              <a:spLocks noChangeArrowheads="1"/>
            </p:cNvSpPr>
            <p:nvPr/>
          </p:nvSpPr>
          <p:spPr bwMode="auto">
            <a:xfrm>
              <a:off x="2405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150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88" name="Text Box 25"/>
            <p:cNvSpPr txBox="1">
              <a:spLocks noChangeArrowheads="1"/>
            </p:cNvSpPr>
            <p:nvPr/>
          </p:nvSpPr>
          <p:spPr bwMode="auto">
            <a:xfrm>
              <a:off x="2741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180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89" name="Text Box 26"/>
            <p:cNvSpPr txBox="1">
              <a:spLocks noChangeArrowheads="1"/>
            </p:cNvSpPr>
            <p:nvPr/>
          </p:nvSpPr>
          <p:spPr bwMode="auto">
            <a:xfrm>
              <a:off x="3065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000A0"/>
                  </a:solidFill>
                </a:rPr>
                <a:t>210</a:t>
              </a:r>
              <a:endParaRPr lang="en-US" sz="1600" dirty="0">
                <a:solidFill>
                  <a:srgbClr val="F000A0"/>
                </a:solidFill>
              </a:endParaRPr>
            </a:p>
          </p:txBody>
        </p:sp>
        <p:sp>
          <p:nvSpPr>
            <p:cNvPr id="35890" name="Text Box 27"/>
            <p:cNvSpPr txBox="1">
              <a:spLocks noChangeArrowheads="1"/>
            </p:cNvSpPr>
            <p:nvPr/>
          </p:nvSpPr>
          <p:spPr bwMode="auto">
            <a:xfrm>
              <a:off x="3401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240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91" name="Text Box 28"/>
            <p:cNvSpPr txBox="1">
              <a:spLocks noChangeArrowheads="1"/>
            </p:cNvSpPr>
            <p:nvPr/>
          </p:nvSpPr>
          <p:spPr bwMode="auto">
            <a:xfrm>
              <a:off x="3731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270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92" name="Text Box 29"/>
            <p:cNvSpPr txBox="1">
              <a:spLocks noChangeArrowheads="1"/>
            </p:cNvSpPr>
            <p:nvPr/>
          </p:nvSpPr>
          <p:spPr bwMode="auto">
            <a:xfrm>
              <a:off x="4079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300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93" name="Text Box 30"/>
            <p:cNvSpPr txBox="1">
              <a:spLocks noChangeArrowheads="1"/>
            </p:cNvSpPr>
            <p:nvPr/>
          </p:nvSpPr>
          <p:spPr bwMode="auto">
            <a:xfrm>
              <a:off x="4391" y="2860"/>
              <a:ext cx="3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>
                  <a:solidFill>
                    <a:srgbClr val="F000A0"/>
                  </a:solidFill>
                </a:rPr>
                <a:t>330</a:t>
              </a:r>
              <a:endParaRPr lang="en-US" sz="1600">
                <a:solidFill>
                  <a:srgbClr val="F000A0"/>
                </a:solidFill>
              </a:endParaRPr>
            </a:p>
          </p:txBody>
        </p:sp>
        <p:sp>
          <p:nvSpPr>
            <p:cNvPr id="35894" name="Text Box 31"/>
            <p:cNvSpPr txBox="1">
              <a:spLocks noChangeArrowheads="1"/>
            </p:cNvSpPr>
            <p:nvPr/>
          </p:nvSpPr>
          <p:spPr bwMode="auto">
            <a:xfrm>
              <a:off x="4726" y="2860"/>
              <a:ext cx="331" cy="18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600" dirty="0">
                  <a:solidFill>
                    <a:srgbClr val="F000A0"/>
                  </a:solidFill>
                </a:rPr>
                <a:t>360</a:t>
              </a:r>
              <a:endParaRPr lang="en-US" sz="1600" dirty="0">
                <a:solidFill>
                  <a:srgbClr val="F000A0"/>
                </a:solidFill>
              </a:endParaRPr>
            </a:p>
          </p:txBody>
        </p:sp>
        <p:sp>
          <p:nvSpPr>
            <p:cNvPr id="37943" name="Line 45"/>
            <p:cNvSpPr>
              <a:spLocks noChangeShapeType="1"/>
            </p:cNvSpPr>
            <p:nvPr/>
          </p:nvSpPr>
          <p:spPr bwMode="auto">
            <a:xfrm>
              <a:off x="867" y="2822"/>
              <a:ext cx="4026" cy="0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F000A0"/>
                </a:solidFill>
              </a:endParaRPr>
            </a:p>
          </p:txBody>
        </p:sp>
        <p:sp>
          <p:nvSpPr>
            <p:cNvPr id="35896" name="Line 47"/>
            <p:cNvSpPr>
              <a:spLocks noChangeShapeType="1"/>
            </p:cNvSpPr>
            <p:nvPr/>
          </p:nvSpPr>
          <p:spPr bwMode="auto">
            <a:xfrm>
              <a:off x="1241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7" name="Line 48"/>
            <p:cNvSpPr>
              <a:spLocks noChangeShapeType="1"/>
            </p:cNvSpPr>
            <p:nvPr/>
          </p:nvSpPr>
          <p:spPr bwMode="auto">
            <a:xfrm>
              <a:off x="1573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8" name="Line 49"/>
            <p:cNvSpPr>
              <a:spLocks noChangeShapeType="1"/>
            </p:cNvSpPr>
            <p:nvPr/>
          </p:nvSpPr>
          <p:spPr bwMode="auto">
            <a:xfrm>
              <a:off x="1905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99" name="Line 50"/>
            <p:cNvSpPr>
              <a:spLocks noChangeShapeType="1"/>
            </p:cNvSpPr>
            <p:nvPr/>
          </p:nvSpPr>
          <p:spPr bwMode="auto">
            <a:xfrm>
              <a:off x="2237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0" name="Line 51"/>
            <p:cNvSpPr>
              <a:spLocks noChangeShapeType="1"/>
            </p:cNvSpPr>
            <p:nvPr/>
          </p:nvSpPr>
          <p:spPr bwMode="auto">
            <a:xfrm>
              <a:off x="2569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1" name="Line 52"/>
            <p:cNvSpPr>
              <a:spLocks noChangeShapeType="1"/>
            </p:cNvSpPr>
            <p:nvPr/>
          </p:nvSpPr>
          <p:spPr bwMode="auto">
            <a:xfrm>
              <a:off x="2901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2" name="Line 53"/>
            <p:cNvSpPr>
              <a:spLocks noChangeShapeType="1"/>
            </p:cNvSpPr>
            <p:nvPr/>
          </p:nvSpPr>
          <p:spPr bwMode="auto">
            <a:xfrm>
              <a:off x="3233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3" name="Line 54"/>
            <p:cNvSpPr>
              <a:spLocks noChangeShapeType="1"/>
            </p:cNvSpPr>
            <p:nvPr/>
          </p:nvSpPr>
          <p:spPr bwMode="auto">
            <a:xfrm>
              <a:off x="3565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4" name="Line 55"/>
            <p:cNvSpPr>
              <a:spLocks noChangeShapeType="1"/>
            </p:cNvSpPr>
            <p:nvPr/>
          </p:nvSpPr>
          <p:spPr bwMode="auto">
            <a:xfrm>
              <a:off x="3897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5" name="Line 56"/>
            <p:cNvSpPr>
              <a:spLocks noChangeShapeType="1"/>
            </p:cNvSpPr>
            <p:nvPr/>
          </p:nvSpPr>
          <p:spPr bwMode="auto">
            <a:xfrm>
              <a:off x="4229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6" name="Line 57"/>
            <p:cNvSpPr>
              <a:spLocks noChangeShapeType="1"/>
            </p:cNvSpPr>
            <p:nvPr/>
          </p:nvSpPr>
          <p:spPr bwMode="auto">
            <a:xfrm>
              <a:off x="4561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7" name="Line 58"/>
            <p:cNvSpPr>
              <a:spLocks noChangeShapeType="1"/>
            </p:cNvSpPr>
            <p:nvPr/>
          </p:nvSpPr>
          <p:spPr bwMode="auto">
            <a:xfrm>
              <a:off x="4893" y="2817"/>
              <a:ext cx="0" cy="4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8" name="Freeform 39"/>
            <p:cNvSpPr>
              <a:spLocks/>
            </p:cNvSpPr>
            <p:nvPr/>
          </p:nvSpPr>
          <p:spPr bwMode="auto">
            <a:xfrm>
              <a:off x="917" y="1481"/>
              <a:ext cx="3971" cy="1334"/>
            </a:xfrm>
            <a:custGeom>
              <a:avLst/>
              <a:gdLst>
                <a:gd name="T0" fmla="*/ 0 w 3971"/>
                <a:gd name="T1" fmla="*/ 2147482350 h 1334"/>
                <a:gd name="T2" fmla="*/ 2147482608 w 3971"/>
                <a:gd name="T3" fmla="*/ 2147482350 h 1334"/>
                <a:gd name="T4" fmla="*/ 2147482608 w 3971"/>
                <a:gd name="T5" fmla="*/ 2147482350 h 1334"/>
                <a:gd name="T6" fmla="*/ 2147482608 w 3971"/>
                <a:gd name="T7" fmla="*/ 2147482350 h 1334"/>
                <a:gd name="T8" fmla="*/ 2147482608 w 3971"/>
                <a:gd name="T9" fmla="*/ 2147482350 h 1334"/>
                <a:gd name="T10" fmla="*/ 2147482608 w 3971"/>
                <a:gd name="T11" fmla="*/ 2147482350 h 1334"/>
                <a:gd name="T12" fmla="*/ 2147482608 w 3971"/>
                <a:gd name="T13" fmla="*/ 2147482350 h 1334"/>
                <a:gd name="T14" fmla="*/ 2147482608 w 3971"/>
                <a:gd name="T15" fmla="*/ 2147482350 h 1334"/>
                <a:gd name="T16" fmla="*/ 2147482608 w 3971"/>
                <a:gd name="T17" fmla="*/ 2147482350 h 1334"/>
                <a:gd name="T18" fmla="*/ 2147482608 w 3971"/>
                <a:gd name="T19" fmla="*/ 2147482350 h 1334"/>
                <a:gd name="T20" fmla="*/ 2147482608 w 3971"/>
                <a:gd name="T21" fmla="*/ 2147482350 h 1334"/>
                <a:gd name="T22" fmla="*/ 2147482608 w 3971"/>
                <a:gd name="T23" fmla="*/ 2147482350 h 1334"/>
                <a:gd name="T24" fmla="*/ 2147482608 w 3971"/>
                <a:gd name="T25" fmla="*/ 2147482350 h 1334"/>
                <a:gd name="T26" fmla="*/ 2147482608 w 3971"/>
                <a:gd name="T27" fmla="*/ 2147482350 h 1334"/>
                <a:gd name="T28" fmla="*/ 2147482608 w 3971"/>
                <a:gd name="T29" fmla="*/ 2147482350 h 1334"/>
                <a:gd name="T30" fmla="*/ 2147482608 w 3971"/>
                <a:gd name="T31" fmla="*/ 2147482350 h 1334"/>
                <a:gd name="T32" fmla="*/ 2147482608 w 3971"/>
                <a:gd name="T33" fmla="*/ 2147482350 h 1334"/>
                <a:gd name="T34" fmla="*/ 2147482608 w 3971"/>
                <a:gd name="T35" fmla="*/ 2147482350 h 1334"/>
                <a:gd name="T36" fmla="*/ 2147482608 w 3971"/>
                <a:gd name="T37" fmla="*/ 2147482350 h 1334"/>
                <a:gd name="T38" fmla="*/ 2147482608 w 3971"/>
                <a:gd name="T39" fmla="*/ 2147482350 h 1334"/>
                <a:gd name="T40" fmla="*/ 2147482608 w 3971"/>
                <a:gd name="T41" fmla="*/ 2147482350 h 1334"/>
                <a:gd name="T42" fmla="*/ 2147482608 w 3971"/>
                <a:gd name="T43" fmla="*/ 2147482350 h 1334"/>
                <a:gd name="T44" fmla="*/ 2147482608 w 3971"/>
                <a:gd name="T45" fmla="*/ 2147482350 h 1334"/>
                <a:gd name="T46" fmla="*/ 2147482608 w 3971"/>
                <a:gd name="T47" fmla="*/ 2147482350 h 1334"/>
                <a:gd name="T48" fmla="*/ 2147482608 w 3971"/>
                <a:gd name="T49" fmla="*/ 2147482350 h 1334"/>
                <a:gd name="T50" fmla="*/ 2147482608 w 3971"/>
                <a:gd name="T51" fmla="*/ 2147482350 h 1334"/>
                <a:gd name="T52" fmla="*/ 2147482608 w 3971"/>
                <a:gd name="T53" fmla="*/ 2147482350 h 1334"/>
                <a:gd name="T54" fmla="*/ 2147482608 w 3971"/>
                <a:gd name="T55" fmla="*/ 2147482350 h 1334"/>
                <a:gd name="T56" fmla="*/ 2147482608 w 3971"/>
                <a:gd name="T57" fmla="*/ 2147482350 h 1334"/>
                <a:gd name="T58" fmla="*/ 2147482608 w 3971"/>
                <a:gd name="T59" fmla="*/ 2147482350 h 1334"/>
                <a:gd name="T60" fmla="*/ 2147482608 w 3971"/>
                <a:gd name="T61" fmla="*/ 2147482350 h 1334"/>
                <a:gd name="T62" fmla="*/ 2147482608 w 3971"/>
                <a:gd name="T63" fmla="*/ 2147482350 h 1334"/>
                <a:gd name="T64" fmla="*/ 2147482608 w 3971"/>
                <a:gd name="T65" fmla="*/ 2147482350 h 1334"/>
                <a:gd name="T66" fmla="*/ 2147482608 w 3971"/>
                <a:gd name="T67" fmla="*/ 2147482350 h 1334"/>
                <a:gd name="T68" fmla="*/ 2147482608 w 3971"/>
                <a:gd name="T69" fmla="*/ 2147482350 h 1334"/>
                <a:gd name="T70" fmla="*/ 2147482608 w 3971"/>
                <a:gd name="T71" fmla="*/ 2147482350 h 1334"/>
                <a:gd name="T72" fmla="*/ 2147482608 w 3971"/>
                <a:gd name="T73" fmla="*/ 0 h 133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971"/>
                <a:gd name="T112" fmla="*/ 0 h 1334"/>
                <a:gd name="T113" fmla="*/ 3971 w 3971"/>
                <a:gd name="T114" fmla="*/ 1334 h 133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971" h="1334">
                  <a:moveTo>
                    <a:pt x="0" y="1334"/>
                  </a:moveTo>
                  <a:lnTo>
                    <a:pt x="0" y="1308"/>
                  </a:lnTo>
                  <a:lnTo>
                    <a:pt x="12" y="1308"/>
                  </a:lnTo>
                  <a:lnTo>
                    <a:pt x="13" y="1224"/>
                  </a:lnTo>
                  <a:lnTo>
                    <a:pt x="33" y="1223"/>
                  </a:lnTo>
                  <a:lnTo>
                    <a:pt x="33" y="1179"/>
                  </a:lnTo>
                  <a:lnTo>
                    <a:pt x="67" y="1179"/>
                  </a:lnTo>
                  <a:lnTo>
                    <a:pt x="67" y="1071"/>
                  </a:lnTo>
                  <a:lnTo>
                    <a:pt x="81" y="1071"/>
                  </a:lnTo>
                  <a:lnTo>
                    <a:pt x="81" y="1058"/>
                  </a:lnTo>
                  <a:lnTo>
                    <a:pt x="93" y="1058"/>
                  </a:lnTo>
                  <a:lnTo>
                    <a:pt x="93" y="1013"/>
                  </a:lnTo>
                  <a:lnTo>
                    <a:pt x="100" y="1013"/>
                  </a:lnTo>
                  <a:lnTo>
                    <a:pt x="100" y="957"/>
                  </a:lnTo>
                  <a:lnTo>
                    <a:pt x="114" y="957"/>
                  </a:lnTo>
                  <a:lnTo>
                    <a:pt x="115" y="939"/>
                  </a:lnTo>
                  <a:lnTo>
                    <a:pt x="135" y="939"/>
                  </a:lnTo>
                  <a:lnTo>
                    <a:pt x="135" y="887"/>
                  </a:lnTo>
                  <a:lnTo>
                    <a:pt x="156" y="887"/>
                  </a:lnTo>
                  <a:lnTo>
                    <a:pt x="156" y="867"/>
                  </a:lnTo>
                  <a:lnTo>
                    <a:pt x="168" y="867"/>
                  </a:lnTo>
                  <a:lnTo>
                    <a:pt x="169" y="842"/>
                  </a:lnTo>
                  <a:lnTo>
                    <a:pt x="178" y="842"/>
                  </a:lnTo>
                  <a:lnTo>
                    <a:pt x="178" y="810"/>
                  </a:lnTo>
                  <a:lnTo>
                    <a:pt x="190" y="810"/>
                  </a:lnTo>
                  <a:lnTo>
                    <a:pt x="190" y="774"/>
                  </a:lnTo>
                  <a:lnTo>
                    <a:pt x="201" y="774"/>
                  </a:lnTo>
                  <a:lnTo>
                    <a:pt x="202" y="675"/>
                  </a:lnTo>
                  <a:lnTo>
                    <a:pt x="223" y="675"/>
                  </a:lnTo>
                  <a:lnTo>
                    <a:pt x="222" y="651"/>
                  </a:lnTo>
                  <a:lnTo>
                    <a:pt x="247" y="651"/>
                  </a:lnTo>
                  <a:lnTo>
                    <a:pt x="246" y="626"/>
                  </a:lnTo>
                  <a:lnTo>
                    <a:pt x="291" y="626"/>
                  </a:lnTo>
                  <a:lnTo>
                    <a:pt x="289" y="600"/>
                  </a:lnTo>
                  <a:lnTo>
                    <a:pt x="312" y="599"/>
                  </a:lnTo>
                  <a:lnTo>
                    <a:pt x="310" y="564"/>
                  </a:lnTo>
                  <a:lnTo>
                    <a:pt x="321" y="564"/>
                  </a:lnTo>
                  <a:lnTo>
                    <a:pt x="321" y="554"/>
                  </a:lnTo>
                  <a:lnTo>
                    <a:pt x="346" y="554"/>
                  </a:lnTo>
                  <a:lnTo>
                    <a:pt x="345" y="530"/>
                  </a:lnTo>
                  <a:lnTo>
                    <a:pt x="376" y="528"/>
                  </a:lnTo>
                  <a:lnTo>
                    <a:pt x="376" y="504"/>
                  </a:lnTo>
                  <a:lnTo>
                    <a:pt x="445" y="503"/>
                  </a:lnTo>
                  <a:lnTo>
                    <a:pt x="445" y="479"/>
                  </a:lnTo>
                  <a:lnTo>
                    <a:pt x="466" y="479"/>
                  </a:lnTo>
                  <a:lnTo>
                    <a:pt x="465" y="453"/>
                  </a:lnTo>
                  <a:lnTo>
                    <a:pt x="499" y="453"/>
                  </a:lnTo>
                  <a:lnTo>
                    <a:pt x="499" y="428"/>
                  </a:lnTo>
                  <a:lnTo>
                    <a:pt x="543" y="428"/>
                  </a:lnTo>
                  <a:lnTo>
                    <a:pt x="543" y="407"/>
                  </a:lnTo>
                  <a:lnTo>
                    <a:pt x="574" y="407"/>
                  </a:lnTo>
                  <a:lnTo>
                    <a:pt x="574" y="381"/>
                  </a:lnTo>
                  <a:lnTo>
                    <a:pt x="676" y="381"/>
                  </a:lnTo>
                  <a:lnTo>
                    <a:pt x="678" y="356"/>
                  </a:lnTo>
                  <a:lnTo>
                    <a:pt x="753" y="357"/>
                  </a:lnTo>
                  <a:lnTo>
                    <a:pt x="753" y="330"/>
                  </a:lnTo>
                  <a:lnTo>
                    <a:pt x="766" y="330"/>
                  </a:lnTo>
                  <a:lnTo>
                    <a:pt x="766" y="308"/>
                  </a:lnTo>
                  <a:lnTo>
                    <a:pt x="957" y="309"/>
                  </a:lnTo>
                  <a:lnTo>
                    <a:pt x="957" y="281"/>
                  </a:lnTo>
                  <a:lnTo>
                    <a:pt x="1129" y="282"/>
                  </a:lnTo>
                  <a:lnTo>
                    <a:pt x="1129" y="252"/>
                  </a:lnTo>
                  <a:lnTo>
                    <a:pt x="1695" y="254"/>
                  </a:lnTo>
                  <a:lnTo>
                    <a:pt x="1695" y="224"/>
                  </a:lnTo>
                  <a:lnTo>
                    <a:pt x="1705" y="221"/>
                  </a:lnTo>
                  <a:lnTo>
                    <a:pt x="1705" y="197"/>
                  </a:lnTo>
                  <a:lnTo>
                    <a:pt x="1717" y="197"/>
                  </a:lnTo>
                  <a:lnTo>
                    <a:pt x="1717" y="167"/>
                  </a:lnTo>
                  <a:lnTo>
                    <a:pt x="1795" y="165"/>
                  </a:lnTo>
                  <a:lnTo>
                    <a:pt x="1794" y="138"/>
                  </a:lnTo>
                  <a:lnTo>
                    <a:pt x="1905" y="138"/>
                  </a:lnTo>
                  <a:lnTo>
                    <a:pt x="1905" y="107"/>
                  </a:lnTo>
                  <a:lnTo>
                    <a:pt x="2755" y="107"/>
                  </a:lnTo>
                  <a:lnTo>
                    <a:pt x="2755" y="0"/>
                  </a:lnTo>
                  <a:lnTo>
                    <a:pt x="3971" y="0"/>
                  </a:lnTo>
                </a:path>
              </a:pathLst>
            </a:custGeom>
            <a:noFill/>
            <a:ln w="25400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09" name="Freeform 40"/>
            <p:cNvSpPr>
              <a:spLocks/>
            </p:cNvSpPr>
            <p:nvPr/>
          </p:nvSpPr>
          <p:spPr bwMode="auto">
            <a:xfrm>
              <a:off x="918" y="1861"/>
              <a:ext cx="3972" cy="958"/>
            </a:xfrm>
            <a:custGeom>
              <a:avLst/>
              <a:gdLst>
                <a:gd name="T0" fmla="*/ 0 w 3972"/>
                <a:gd name="T1" fmla="*/ 2147482589 h 958"/>
                <a:gd name="T2" fmla="*/ 0 w 3972"/>
                <a:gd name="T3" fmla="*/ 2147482589 h 958"/>
                <a:gd name="T4" fmla="*/ 2147482608 w 3972"/>
                <a:gd name="T5" fmla="*/ 2147482589 h 958"/>
                <a:gd name="T6" fmla="*/ 2147482608 w 3972"/>
                <a:gd name="T7" fmla="*/ 2147482589 h 958"/>
                <a:gd name="T8" fmla="*/ 2147482608 w 3972"/>
                <a:gd name="T9" fmla="*/ 2147482589 h 958"/>
                <a:gd name="T10" fmla="*/ 2147482608 w 3972"/>
                <a:gd name="T11" fmla="*/ 2147482589 h 958"/>
                <a:gd name="T12" fmla="*/ 2147482608 w 3972"/>
                <a:gd name="T13" fmla="*/ 2147482589 h 958"/>
                <a:gd name="T14" fmla="*/ 2147482608 w 3972"/>
                <a:gd name="T15" fmla="*/ 2147482589 h 958"/>
                <a:gd name="T16" fmla="*/ 2147482608 w 3972"/>
                <a:gd name="T17" fmla="*/ 2147482589 h 958"/>
                <a:gd name="T18" fmla="*/ 2147482608 w 3972"/>
                <a:gd name="T19" fmla="*/ 2147482589 h 958"/>
                <a:gd name="T20" fmla="*/ 2147482608 w 3972"/>
                <a:gd name="T21" fmla="*/ 2147482589 h 958"/>
                <a:gd name="T22" fmla="*/ 2147482608 w 3972"/>
                <a:gd name="T23" fmla="*/ 2147482589 h 958"/>
                <a:gd name="T24" fmla="*/ 2147482608 w 3972"/>
                <a:gd name="T25" fmla="*/ 2147482589 h 958"/>
                <a:gd name="T26" fmla="*/ 2147482608 w 3972"/>
                <a:gd name="T27" fmla="*/ 2147482589 h 958"/>
                <a:gd name="T28" fmla="*/ 2147482608 w 3972"/>
                <a:gd name="T29" fmla="*/ 2147482589 h 958"/>
                <a:gd name="T30" fmla="*/ 2147482608 w 3972"/>
                <a:gd name="T31" fmla="*/ 2147482589 h 958"/>
                <a:gd name="T32" fmla="*/ 2147482608 w 3972"/>
                <a:gd name="T33" fmla="*/ 2147482589 h 958"/>
                <a:gd name="T34" fmla="*/ 2147482608 w 3972"/>
                <a:gd name="T35" fmla="*/ 2147482589 h 958"/>
                <a:gd name="T36" fmla="*/ 2147482608 w 3972"/>
                <a:gd name="T37" fmla="*/ 2147482589 h 958"/>
                <a:gd name="T38" fmla="*/ 2147482608 w 3972"/>
                <a:gd name="T39" fmla="*/ 2147482589 h 958"/>
                <a:gd name="T40" fmla="*/ 2147482608 w 3972"/>
                <a:gd name="T41" fmla="*/ 2147482589 h 958"/>
                <a:gd name="T42" fmla="*/ 2147482608 w 3972"/>
                <a:gd name="T43" fmla="*/ 2147482589 h 958"/>
                <a:gd name="T44" fmla="*/ 2147482608 w 3972"/>
                <a:gd name="T45" fmla="*/ 2147482589 h 958"/>
                <a:gd name="T46" fmla="*/ 2147482608 w 3972"/>
                <a:gd name="T47" fmla="*/ 2147482589 h 958"/>
                <a:gd name="T48" fmla="*/ 2147482608 w 3972"/>
                <a:gd name="T49" fmla="*/ 2147482589 h 958"/>
                <a:gd name="T50" fmla="*/ 2147482608 w 3972"/>
                <a:gd name="T51" fmla="*/ 2147482589 h 958"/>
                <a:gd name="T52" fmla="*/ 2147482608 w 3972"/>
                <a:gd name="T53" fmla="*/ 2147482589 h 958"/>
                <a:gd name="T54" fmla="*/ 2147482608 w 3972"/>
                <a:gd name="T55" fmla="*/ 2147482589 h 958"/>
                <a:gd name="T56" fmla="*/ 2147482608 w 3972"/>
                <a:gd name="T57" fmla="*/ 2147482589 h 958"/>
                <a:gd name="T58" fmla="*/ 2147482608 w 3972"/>
                <a:gd name="T59" fmla="*/ 2147482589 h 958"/>
                <a:gd name="T60" fmla="*/ 2147482608 w 3972"/>
                <a:gd name="T61" fmla="*/ 2147482589 h 958"/>
                <a:gd name="T62" fmla="*/ 2147482608 w 3972"/>
                <a:gd name="T63" fmla="*/ 2147482589 h 958"/>
                <a:gd name="T64" fmla="*/ 2147482608 w 3972"/>
                <a:gd name="T65" fmla="*/ 2147482589 h 958"/>
                <a:gd name="T66" fmla="*/ 2147482608 w 3972"/>
                <a:gd name="T67" fmla="*/ 2147482589 h 958"/>
                <a:gd name="T68" fmla="*/ 2147482608 w 3972"/>
                <a:gd name="T69" fmla="*/ 2147482589 h 958"/>
                <a:gd name="T70" fmla="*/ 2147482608 w 3972"/>
                <a:gd name="T71" fmla="*/ 2147482589 h 958"/>
                <a:gd name="T72" fmla="*/ 2147482608 w 3972"/>
                <a:gd name="T73" fmla="*/ 2147482589 h 958"/>
                <a:gd name="T74" fmla="*/ 2147482608 w 3972"/>
                <a:gd name="T75" fmla="*/ 2147482589 h 958"/>
                <a:gd name="T76" fmla="*/ 2147482608 w 3972"/>
                <a:gd name="T77" fmla="*/ 2147482589 h 958"/>
                <a:gd name="T78" fmla="*/ 2147482608 w 3972"/>
                <a:gd name="T79" fmla="*/ 2147482589 h 958"/>
                <a:gd name="T80" fmla="*/ 2147482608 w 3972"/>
                <a:gd name="T81" fmla="*/ 2147482589 h 958"/>
                <a:gd name="T82" fmla="*/ 2147482608 w 3972"/>
                <a:gd name="T83" fmla="*/ 2147482589 h 958"/>
                <a:gd name="T84" fmla="*/ 2147482608 w 3972"/>
                <a:gd name="T85" fmla="*/ 2147482589 h 958"/>
                <a:gd name="T86" fmla="*/ 2147482608 w 3972"/>
                <a:gd name="T87" fmla="*/ 0 h 958"/>
                <a:gd name="T88" fmla="*/ 2147482608 w 3972"/>
                <a:gd name="T89" fmla="*/ 2147482589 h 9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72"/>
                <a:gd name="T136" fmla="*/ 0 h 958"/>
                <a:gd name="T137" fmla="*/ 3972 w 3972"/>
                <a:gd name="T138" fmla="*/ 958 h 9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72" h="958">
                  <a:moveTo>
                    <a:pt x="0" y="958"/>
                  </a:moveTo>
                  <a:lnTo>
                    <a:pt x="0" y="916"/>
                  </a:lnTo>
                  <a:lnTo>
                    <a:pt x="12" y="916"/>
                  </a:lnTo>
                  <a:lnTo>
                    <a:pt x="12" y="868"/>
                  </a:lnTo>
                  <a:lnTo>
                    <a:pt x="23" y="868"/>
                  </a:lnTo>
                  <a:lnTo>
                    <a:pt x="23" y="777"/>
                  </a:lnTo>
                  <a:lnTo>
                    <a:pt x="32" y="777"/>
                  </a:lnTo>
                  <a:lnTo>
                    <a:pt x="32" y="729"/>
                  </a:lnTo>
                  <a:lnTo>
                    <a:pt x="44" y="727"/>
                  </a:lnTo>
                  <a:lnTo>
                    <a:pt x="44" y="658"/>
                  </a:lnTo>
                  <a:lnTo>
                    <a:pt x="57" y="658"/>
                  </a:lnTo>
                  <a:lnTo>
                    <a:pt x="57" y="591"/>
                  </a:lnTo>
                  <a:lnTo>
                    <a:pt x="89" y="591"/>
                  </a:lnTo>
                  <a:lnTo>
                    <a:pt x="90" y="519"/>
                  </a:lnTo>
                  <a:lnTo>
                    <a:pt x="98" y="517"/>
                  </a:lnTo>
                  <a:lnTo>
                    <a:pt x="99" y="495"/>
                  </a:lnTo>
                  <a:lnTo>
                    <a:pt x="111" y="495"/>
                  </a:lnTo>
                  <a:lnTo>
                    <a:pt x="111" y="472"/>
                  </a:lnTo>
                  <a:lnTo>
                    <a:pt x="234" y="471"/>
                  </a:lnTo>
                  <a:lnTo>
                    <a:pt x="234" y="450"/>
                  </a:lnTo>
                  <a:lnTo>
                    <a:pt x="279" y="450"/>
                  </a:lnTo>
                  <a:lnTo>
                    <a:pt x="279" y="426"/>
                  </a:lnTo>
                  <a:lnTo>
                    <a:pt x="288" y="426"/>
                  </a:lnTo>
                  <a:lnTo>
                    <a:pt x="288" y="402"/>
                  </a:lnTo>
                  <a:lnTo>
                    <a:pt x="320" y="402"/>
                  </a:lnTo>
                  <a:lnTo>
                    <a:pt x="320" y="379"/>
                  </a:lnTo>
                  <a:lnTo>
                    <a:pt x="375" y="379"/>
                  </a:lnTo>
                  <a:lnTo>
                    <a:pt x="375" y="352"/>
                  </a:lnTo>
                  <a:lnTo>
                    <a:pt x="434" y="352"/>
                  </a:lnTo>
                  <a:lnTo>
                    <a:pt x="434" y="306"/>
                  </a:lnTo>
                  <a:lnTo>
                    <a:pt x="477" y="306"/>
                  </a:lnTo>
                  <a:lnTo>
                    <a:pt x="477" y="256"/>
                  </a:lnTo>
                  <a:lnTo>
                    <a:pt x="644" y="256"/>
                  </a:lnTo>
                  <a:lnTo>
                    <a:pt x="644" y="235"/>
                  </a:lnTo>
                  <a:lnTo>
                    <a:pt x="684" y="234"/>
                  </a:lnTo>
                  <a:lnTo>
                    <a:pt x="684" y="210"/>
                  </a:lnTo>
                  <a:lnTo>
                    <a:pt x="1263" y="208"/>
                  </a:lnTo>
                  <a:lnTo>
                    <a:pt x="1262" y="184"/>
                  </a:lnTo>
                  <a:lnTo>
                    <a:pt x="2004" y="184"/>
                  </a:lnTo>
                  <a:lnTo>
                    <a:pt x="2004" y="154"/>
                  </a:lnTo>
                  <a:lnTo>
                    <a:pt x="2037" y="153"/>
                  </a:lnTo>
                  <a:lnTo>
                    <a:pt x="2037" y="121"/>
                  </a:lnTo>
                  <a:lnTo>
                    <a:pt x="3351" y="121"/>
                  </a:lnTo>
                  <a:lnTo>
                    <a:pt x="3353" y="0"/>
                  </a:lnTo>
                  <a:lnTo>
                    <a:pt x="3972" y="1"/>
                  </a:lnTo>
                </a:path>
              </a:pathLst>
            </a:custGeom>
            <a:noFill/>
            <a:ln w="25400">
              <a:solidFill>
                <a:srgbClr val="F000A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0" name="Line 47"/>
            <p:cNvSpPr>
              <a:spLocks noChangeShapeType="1"/>
            </p:cNvSpPr>
            <p:nvPr/>
          </p:nvSpPr>
          <p:spPr bwMode="auto">
            <a:xfrm>
              <a:off x="909" y="2828"/>
              <a:ext cx="0" cy="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911" name="Rectangle 358"/>
            <p:cNvSpPr>
              <a:spLocks noChangeArrowheads="1"/>
            </p:cNvSpPr>
            <p:nvPr/>
          </p:nvSpPr>
          <p:spPr bwMode="auto">
            <a:xfrm>
              <a:off x="4029" y="1609"/>
              <a:ext cx="1618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310" tIns="32155" rIns="64310" bIns="32155">
              <a:spAutoFit/>
            </a:bodyPr>
            <a:lstStyle/>
            <a:p>
              <a:pPr defTabSz="890588" eaLnBrk="0" hangingPunct="0"/>
              <a:r>
                <a:rPr lang="en-GB" b="1" dirty="0" err="1">
                  <a:solidFill>
                    <a:srgbClr val="F000A0"/>
                  </a:solidFill>
                  <a:ea typeface="MS PGothic" pitchFamily="34" charset="-128"/>
                </a:rPr>
                <a:t>Rivaroxaban</a:t>
              </a:r>
              <a:r>
                <a:rPr lang="en-GB" b="1" dirty="0">
                  <a:solidFill>
                    <a:srgbClr val="F000A0"/>
                  </a:solidFill>
                  <a:ea typeface="MS PGothic" pitchFamily="34" charset="-128"/>
                </a:rPr>
                <a:t> </a:t>
              </a:r>
              <a:r>
                <a:rPr lang="en-GB" b="1" dirty="0">
                  <a:solidFill>
                    <a:srgbClr val="F000A0"/>
                  </a:solidFill>
                </a:rPr>
                <a:t>(n=1,731)</a:t>
              </a:r>
            </a:p>
          </p:txBody>
        </p:sp>
        <p:sp>
          <p:nvSpPr>
            <p:cNvPr id="35912" name="Rectangle 357"/>
            <p:cNvSpPr>
              <a:spLocks noChangeArrowheads="1"/>
            </p:cNvSpPr>
            <p:nvPr/>
          </p:nvSpPr>
          <p:spPr bwMode="auto">
            <a:xfrm>
              <a:off x="3759" y="1221"/>
              <a:ext cx="1882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4310" tIns="32155" rIns="64310" bIns="32155">
              <a:spAutoFit/>
            </a:bodyPr>
            <a:lstStyle/>
            <a:p>
              <a:pPr defTabSz="890588" eaLnBrk="0" hangingPunct="0"/>
              <a:r>
                <a:rPr lang="en-US" b="1">
                  <a:solidFill>
                    <a:srgbClr val="7030A0"/>
                  </a:solidFill>
                </a:rPr>
                <a:t>Enoxaparin/VKA (</a:t>
              </a:r>
              <a:r>
                <a:rPr lang="en-GB" b="1">
                  <a:solidFill>
                    <a:srgbClr val="7030A0"/>
                  </a:solidFill>
                </a:rPr>
                <a:t>n=1,718)</a:t>
              </a:r>
            </a:p>
          </p:txBody>
        </p:sp>
        <p:sp>
          <p:nvSpPr>
            <p:cNvPr id="35913" name="Text Box 32"/>
            <p:cNvSpPr txBox="1">
              <a:spLocks noChangeArrowheads="1"/>
            </p:cNvSpPr>
            <p:nvPr/>
          </p:nvSpPr>
          <p:spPr bwMode="auto">
            <a:xfrm>
              <a:off x="1989" y="3046"/>
              <a:ext cx="17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b="1">
                  <a:solidFill>
                    <a:srgbClr val="002060"/>
                  </a:solidFill>
                </a:rPr>
                <a:t>Time to event (days)</a:t>
              </a:r>
              <a:endParaRPr lang="en-US" sz="1600" b="1">
                <a:solidFill>
                  <a:srgbClr val="002060"/>
                </a:solidFill>
              </a:endParaRPr>
            </a:p>
          </p:txBody>
        </p:sp>
        <p:sp>
          <p:nvSpPr>
            <p:cNvPr id="37962" name="Rectangle 96"/>
            <p:cNvSpPr>
              <a:spLocks noChangeArrowheads="1"/>
            </p:cNvSpPr>
            <p:nvPr/>
          </p:nvSpPr>
          <p:spPr bwMode="auto">
            <a:xfrm>
              <a:off x="3953" y="2180"/>
              <a:ext cx="129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HR=0.68; </a:t>
              </a:r>
              <a:r>
                <a:rPr lang="en-GB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</a:t>
              </a:r>
              <a: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&lt;0.001</a:t>
              </a:r>
              <a:b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GB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grpSp>
          <p:nvGrpSpPr>
            <p:cNvPr id="4" name="Group 85"/>
            <p:cNvGrpSpPr>
              <a:grpSpLocks/>
            </p:cNvGrpSpPr>
            <p:nvPr/>
          </p:nvGrpSpPr>
          <p:grpSpPr bwMode="auto">
            <a:xfrm>
              <a:off x="600" y="1106"/>
              <a:ext cx="294" cy="1814"/>
              <a:chOff x="608" y="1106"/>
              <a:chExt cx="294" cy="1814"/>
            </a:xfrm>
          </p:grpSpPr>
          <p:sp>
            <p:nvSpPr>
              <p:cNvPr id="35916" name="Text Box 19"/>
              <p:cNvSpPr txBox="1">
                <a:spLocks noChangeArrowheads="1"/>
              </p:cNvSpPr>
              <p:nvPr/>
            </p:nvSpPr>
            <p:spPr bwMode="auto">
              <a:xfrm>
                <a:off x="713" y="2708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>
                    <a:solidFill>
                      <a:srgbClr val="F000A0"/>
                    </a:solidFill>
                  </a:rPr>
                  <a:t>0</a:t>
                </a:r>
                <a:endParaRPr lang="en-US" sz="1600">
                  <a:solidFill>
                    <a:srgbClr val="F000A0"/>
                  </a:solidFill>
                </a:endParaRPr>
              </a:p>
            </p:txBody>
          </p:sp>
          <p:sp>
            <p:nvSpPr>
              <p:cNvPr id="35917" name="Text Box 19"/>
              <p:cNvSpPr txBox="1">
                <a:spLocks noChangeArrowheads="1"/>
              </p:cNvSpPr>
              <p:nvPr/>
            </p:nvSpPr>
            <p:spPr bwMode="auto">
              <a:xfrm>
                <a:off x="608" y="2308"/>
                <a:ext cx="2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>
                    <a:solidFill>
                      <a:srgbClr val="F000A0"/>
                    </a:solidFill>
                  </a:rPr>
                  <a:t>1.0</a:t>
                </a:r>
                <a:endParaRPr lang="en-US" sz="1600">
                  <a:solidFill>
                    <a:srgbClr val="F000A0"/>
                  </a:solidFill>
                </a:endParaRPr>
              </a:p>
            </p:txBody>
          </p:sp>
          <p:sp>
            <p:nvSpPr>
              <p:cNvPr id="35918" name="Text Box 19"/>
              <p:cNvSpPr txBox="1">
                <a:spLocks noChangeArrowheads="1"/>
              </p:cNvSpPr>
              <p:nvPr/>
            </p:nvSpPr>
            <p:spPr bwMode="auto">
              <a:xfrm>
                <a:off x="608" y="1907"/>
                <a:ext cx="2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>
                    <a:solidFill>
                      <a:srgbClr val="F000A0"/>
                    </a:solidFill>
                  </a:rPr>
                  <a:t>2.0</a:t>
                </a:r>
                <a:endParaRPr lang="en-US" sz="1600">
                  <a:solidFill>
                    <a:srgbClr val="F000A0"/>
                  </a:solidFill>
                </a:endParaRPr>
              </a:p>
            </p:txBody>
          </p:sp>
          <p:sp>
            <p:nvSpPr>
              <p:cNvPr id="35919" name="Text Box 19"/>
              <p:cNvSpPr txBox="1">
                <a:spLocks noChangeArrowheads="1"/>
              </p:cNvSpPr>
              <p:nvPr/>
            </p:nvSpPr>
            <p:spPr bwMode="auto">
              <a:xfrm>
                <a:off x="608" y="1507"/>
                <a:ext cx="2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600">
                    <a:solidFill>
                      <a:srgbClr val="F000A0"/>
                    </a:solidFill>
                  </a:rPr>
                  <a:t>3.0</a:t>
                </a:r>
                <a:endParaRPr lang="en-US" sz="1600">
                  <a:solidFill>
                    <a:srgbClr val="F000A0"/>
                  </a:solidFill>
                </a:endParaRPr>
              </a:p>
            </p:txBody>
          </p:sp>
          <p:sp>
            <p:nvSpPr>
              <p:cNvPr id="35920" name="Text Box 19"/>
              <p:cNvSpPr txBox="1">
                <a:spLocks noChangeArrowheads="1"/>
              </p:cNvSpPr>
              <p:nvPr/>
            </p:nvSpPr>
            <p:spPr bwMode="auto">
              <a:xfrm>
                <a:off x="608" y="1106"/>
                <a:ext cx="2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>
                    <a:solidFill>
                      <a:srgbClr val="F000A0"/>
                    </a:solidFill>
                  </a:rPr>
                  <a:t>4.0</a:t>
                </a:r>
              </a:p>
            </p:txBody>
          </p:sp>
        </p:grpSp>
      </p:grp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1588" y="6427788"/>
            <a:ext cx="7451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EINSTEIN Investigators. 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 </a:t>
            </a:r>
            <a:r>
              <a:rPr lang="en-GB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Engl</a:t>
            </a:r>
            <a:r>
              <a:rPr lang="en-GB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J Med </a:t>
            </a:r>
            <a:r>
              <a:rPr lang="en-GB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2010;363:2499–2510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92114" y="0"/>
            <a:ext cx="8332787" cy="857045"/>
          </a:xfrm>
        </p:spPr>
        <p:txBody>
          <a:bodyPr/>
          <a:lstStyle/>
          <a:p>
            <a:r>
              <a:rPr altLang="en-US" sz="2400" smtClean="0"/>
              <a:t>EINSTEIN-DVT: primary efficacy outcome and key safety outcomes</a:t>
            </a:r>
          </a:p>
        </p:txBody>
      </p:sp>
      <p:sp>
        <p:nvSpPr>
          <p:cNvPr id="4915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3438" y="6436020"/>
            <a:ext cx="4043362" cy="356557"/>
          </a:xfrm>
        </p:spPr>
        <p:txBody>
          <a:bodyPr/>
          <a:lstStyle/>
          <a:p>
            <a:r>
              <a:rPr lang="nn-NO" altLang="en-US" dirty="0" smtClean="0">
                <a:solidFill>
                  <a:schemeClr val="tx1"/>
                </a:solidFill>
              </a:rPr>
              <a:t>The EINSTEIN Investigators. </a:t>
            </a:r>
            <a:r>
              <a:rPr lang="nn-NO" altLang="en-US" i="1" dirty="0" smtClean="0">
                <a:solidFill>
                  <a:schemeClr val="tx1"/>
                </a:solidFill>
              </a:rPr>
              <a:t>N Engl J Med</a:t>
            </a:r>
            <a:r>
              <a:rPr lang="nn-NO" altLang="en-US" dirty="0" smtClean="0">
                <a:solidFill>
                  <a:schemeClr val="tx1"/>
                </a:solidFill>
              </a:rPr>
              <a:t>. 2010;363:2499–2510</a:t>
            </a:r>
            <a:r>
              <a:rPr lang="nn-NO" altLang="en-US" dirty="0" smtClean="0"/>
              <a:t>.</a:t>
            </a:r>
            <a:endParaRPr lang="en-GB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08945316"/>
              </p:ext>
            </p:extLst>
          </p:nvPr>
        </p:nvGraphicFramePr>
        <p:xfrm>
          <a:off x="222664" y="1830218"/>
          <a:ext cx="5197063" cy="3185546"/>
        </p:xfrm>
        <a:graphic>
          <a:graphicData uri="http://schemas.openxmlformats.org/drawingml/2006/table">
            <a:tbl>
              <a:tblPr/>
              <a:tblGrid>
                <a:gridCol w="1238760"/>
                <a:gridCol w="934034"/>
                <a:gridCol w="1205297"/>
                <a:gridCol w="848568"/>
                <a:gridCol w="970404"/>
              </a:tblGrid>
              <a:tr h="449438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Rivaroxaban</a:t>
                      </a:r>
                      <a:endParaRPr lang="en-US" sz="1200" b="1" i="0" u="none" strike="noStrike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(n=1,731)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Enoxaparin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/VKA</a:t>
                      </a:r>
                      <a:b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=1,718)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HR </a:t>
                      </a: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52469">
                <a:tc gridSpan="5">
                  <a:txBody>
                    <a:bodyPr/>
                    <a:lstStyle/>
                    <a:p>
                      <a:pPr marL="857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Primary efficacy outcome (</a:t>
                      </a:r>
                      <a:r>
                        <a:rPr lang="en-GB" sz="12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mean study duration: ~9 months)</a:t>
                      </a:r>
                      <a:endParaRPr lang="en-US" sz="1200" b="1" i="0" u="none" strike="noStrike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04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Recurrent VTE, </a:t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 (%)</a:t>
                      </a:r>
                      <a:endParaRPr lang="en-US" sz="12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36 (2.1)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51 (3.0)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0.68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(0.44‒1.04)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&lt;0.001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Non-inferiority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044">
                <a:tc>
                  <a:txBody>
                    <a:bodyPr/>
                    <a:lstStyle/>
                    <a:p>
                      <a:pPr marL="85725" indent="0" algn="l" fontAlgn="t"/>
                      <a:endParaRPr lang="en-US" sz="12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Rivaroxaban</a:t>
                      </a:r>
                      <a:endParaRPr lang="en-US" sz="1200" b="1" i="0" u="none" strike="noStrike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(n=1,718)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Enoxaparin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/VKA</a:t>
                      </a:r>
                      <a:b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=1,711)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HR </a:t>
                      </a: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52469">
                <a:tc gridSpan="5">
                  <a:txBody>
                    <a:bodyPr/>
                    <a:lstStyle/>
                    <a:p>
                      <a:pPr marL="857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Safety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outcomes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04940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or CRNM bleeding, n (%)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139 (8.1)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138 (8.1)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0.97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(0.76‒1.22)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0.77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940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bleeding, </a:t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 (%)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14 (0.8)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 (1.2)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0.65 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(0.33‒1.30)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0.21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3988" y="932283"/>
            <a:ext cx="8610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EINSTEIN-DVT trial: open-label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, randomised trial comparing </a:t>
            </a:r>
            <a:r>
              <a:rPr lang="en-GB" sz="1600" b="1" dirty="0" err="1">
                <a:solidFill>
                  <a:srgbClr val="76004B"/>
                </a:solidFill>
                <a:latin typeface="+mj-lt"/>
                <a:cs typeface="+mn-cs"/>
              </a:rPr>
              <a:t>rivaroxaban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 treatment </a:t>
            </a:r>
            <a:b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</a:b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(15 mg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twice daily 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for 21d, then 20 mg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once daily 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for 3, 6 or 12 months)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with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enoxaparin </a:t>
            </a:r>
            <a:r>
              <a:rPr lang="en-GB" sz="1600" b="1" dirty="0">
                <a:solidFill>
                  <a:srgbClr val="76004B"/>
                </a:solidFill>
                <a:latin typeface="+mj-lt"/>
              </a:rPr>
              <a:t>bridging to VKA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therapy in </a:t>
            </a:r>
            <a:r>
              <a:rPr lang="en-GB" sz="1600" b="1" dirty="0">
                <a:solidFill>
                  <a:srgbClr val="76004B"/>
                </a:solidFill>
                <a:latin typeface="+mj-lt"/>
              </a:rPr>
              <a:t>patients with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acute symptomatic DVT</a:t>
            </a:r>
            <a:endParaRPr lang="en-GB" sz="1600" b="1" dirty="0">
              <a:solidFill>
                <a:srgbClr val="76004B"/>
              </a:solidFill>
              <a:latin typeface="+mj-lt"/>
              <a:cs typeface="+mn-cs"/>
            </a:endParaRP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5108575" y="5054606"/>
            <a:ext cx="412750" cy="2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8" tIns="45738" rIns="87958" bIns="457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>
                <a:latin typeface="Tahoma" pitchFamily="34" charset="0"/>
              </a:rPr>
              <a:t>0</a:t>
            </a: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7134225" y="2234861"/>
            <a:ext cx="0" cy="2818110"/>
          </a:xfrm>
          <a:prstGeom prst="lin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5365750" y="4979369"/>
            <a:ext cx="3522663" cy="0"/>
          </a:xfrm>
          <a:prstGeom prst="lin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5370513" y="4974462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>
            <a:off x="6424613" y="4979369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9164" name="Text Box 11"/>
          <p:cNvSpPr txBox="1">
            <a:spLocks noChangeArrowheads="1"/>
          </p:cNvSpPr>
          <p:nvPr/>
        </p:nvSpPr>
        <p:spPr bwMode="auto">
          <a:xfrm>
            <a:off x="6926264" y="5062784"/>
            <a:ext cx="414337" cy="2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8" tIns="45738" rIns="87958" bIns="457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>
                <a:latin typeface="Tahoma" pitchFamily="34" charset="0"/>
              </a:rPr>
              <a:t>1</a:t>
            </a: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6067425" y="4979369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5715000" y="4979369"/>
            <a:ext cx="0" cy="736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6781800" y="4974462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>
            <a:off x="8197850" y="4974462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8" name="Line 43"/>
          <p:cNvSpPr>
            <a:spLocks noChangeShapeType="1"/>
          </p:cNvSpPr>
          <p:nvPr/>
        </p:nvSpPr>
        <p:spPr bwMode="auto">
          <a:xfrm>
            <a:off x="7845425" y="4974462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>
            <a:off x="7489825" y="4972826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7135813" y="4972827"/>
            <a:ext cx="0" cy="670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>
            <a:off x="8547100" y="4976098"/>
            <a:ext cx="0" cy="703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8883650" y="4974462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9174" name="Text Box 6"/>
          <p:cNvSpPr txBox="1">
            <a:spLocks noChangeArrowheads="1"/>
          </p:cNvSpPr>
          <p:nvPr/>
        </p:nvSpPr>
        <p:spPr bwMode="auto">
          <a:xfrm>
            <a:off x="8643938" y="5062784"/>
            <a:ext cx="412750" cy="2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8" tIns="45738" rIns="87958" bIns="457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dirty="0">
                <a:latin typeface="Tahoma" pitchFamily="34" charset="0"/>
              </a:rPr>
              <a:t>2.0</a:t>
            </a:r>
          </a:p>
        </p:txBody>
      </p:sp>
      <p:sp>
        <p:nvSpPr>
          <p:cNvPr id="24" name="Line 43"/>
          <p:cNvSpPr>
            <a:spLocks noChangeShapeType="1"/>
          </p:cNvSpPr>
          <p:nvPr/>
        </p:nvSpPr>
        <p:spPr bwMode="auto">
          <a:xfrm>
            <a:off x="6596063" y="4976098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>
            <a:off x="6238875" y="4976098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5889625" y="4979369"/>
            <a:ext cx="0" cy="736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6953250" y="4972827"/>
            <a:ext cx="0" cy="703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" name="Line 43"/>
          <p:cNvSpPr>
            <a:spLocks noChangeShapeType="1"/>
          </p:cNvSpPr>
          <p:nvPr/>
        </p:nvSpPr>
        <p:spPr bwMode="auto">
          <a:xfrm>
            <a:off x="8361363" y="4972827"/>
            <a:ext cx="0" cy="703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9" name="Line 43"/>
          <p:cNvSpPr>
            <a:spLocks noChangeShapeType="1"/>
          </p:cNvSpPr>
          <p:nvPr/>
        </p:nvSpPr>
        <p:spPr bwMode="auto">
          <a:xfrm>
            <a:off x="8007350" y="4972827"/>
            <a:ext cx="0" cy="703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0" name="Line 43"/>
          <p:cNvSpPr>
            <a:spLocks noChangeShapeType="1"/>
          </p:cNvSpPr>
          <p:nvPr/>
        </p:nvSpPr>
        <p:spPr bwMode="auto">
          <a:xfrm>
            <a:off x="7658100" y="4972826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1" name="Line 43"/>
          <p:cNvSpPr>
            <a:spLocks noChangeShapeType="1"/>
          </p:cNvSpPr>
          <p:nvPr/>
        </p:nvSpPr>
        <p:spPr bwMode="auto">
          <a:xfrm>
            <a:off x="8718550" y="4977734"/>
            <a:ext cx="0" cy="703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5545138" y="4977734"/>
            <a:ext cx="0" cy="703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>
            <a:off x="7304088" y="4971191"/>
            <a:ext cx="0" cy="719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9340" tIns="44671" rIns="89340" bIns="44671" anchor="ctr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564">
              <a:solidFill>
                <a:srgbClr val="FFFFFF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57826" y="5195267"/>
            <a:ext cx="1476375" cy="2845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200" b="1" dirty="0">
                <a:latin typeface="+mn-lt"/>
                <a:cs typeface="+mn-cs"/>
              </a:rPr>
              <a:t>Favours </a:t>
            </a:r>
            <a:r>
              <a:rPr lang="en-GB" sz="1200" b="1" dirty="0" err="1">
                <a:latin typeface="+mn-lt"/>
                <a:cs typeface="+mn-cs"/>
              </a:rPr>
              <a:t>rivaroxaban</a:t>
            </a:r>
            <a:endParaRPr lang="en-GB" sz="1200" b="1" dirty="0"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86625" y="5195266"/>
            <a:ext cx="1581150" cy="4759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200" b="1" dirty="0">
                <a:latin typeface="+mn-lt"/>
                <a:cs typeface="+mn-cs"/>
              </a:rPr>
              <a:t>Favours </a:t>
            </a:r>
            <a:r>
              <a:rPr lang="en-GB" sz="1200" b="1" dirty="0" err="1" smtClean="0">
                <a:latin typeface="+mn-lt"/>
                <a:cs typeface="+mn-cs"/>
              </a:rPr>
              <a:t>enoxaparin</a:t>
            </a:r>
            <a:r>
              <a:rPr lang="en-GB" sz="1200" b="1" dirty="0">
                <a:latin typeface="+mn-lt"/>
                <a:cs typeface="+mn-cs"/>
              </a:rPr>
              <a:t>/</a:t>
            </a:r>
            <a:r>
              <a:rPr lang="en-GB" sz="1200" b="1" dirty="0" smtClean="0">
                <a:latin typeface="+mn-lt"/>
                <a:cs typeface="+mn-cs"/>
              </a:rPr>
              <a:t>VKA</a:t>
            </a:r>
            <a:endParaRPr lang="en-GB" sz="1200" b="1" dirty="0">
              <a:latin typeface="+mn-lt"/>
              <a:cs typeface="+mn-cs"/>
            </a:endParaRPr>
          </a:p>
        </p:txBody>
      </p:sp>
      <p:sp>
        <p:nvSpPr>
          <p:cNvPr id="49187" name="Line 37"/>
          <p:cNvSpPr>
            <a:spLocks noChangeShapeType="1"/>
          </p:cNvSpPr>
          <p:nvPr/>
        </p:nvSpPr>
        <p:spPr bwMode="auto">
          <a:xfrm>
            <a:off x="6153150" y="2816802"/>
            <a:ext cx="10795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21893" tIns="60946" rIns="121893" bIns="60946"/>
          <a:lstStyle/>
          <a:p>
            <a:endParaRPr lang="en-GB"/>
          </a:p>
        </p:txBody>
      </p:sp>
      <p:sp>
        <p:nvSpPr>
          <p:cNvPr id="49188" name="Rectangle 104"/>
          <p:cNvSpPr>
            <a:spLocks noChangeArrowheads="1"/>
          </p:cNvSpPr>
          <p:nvPr/>
        </p:nvSpPr>
        <p:spPr bwMode="auto">
          <a:xfrm>
            <a:off x="6518275" y="2780819"/>
            <a:ext cx="84138" cy="8341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altLang="en-US" sz="1100">
              <a:solidFill>
                <a:srgbClr val="3A76AD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>
            <a:off x="6678613" y="4173681"/>
            <a:ext cx="863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21893" tIns="60946" rIns="121893" bIns="60946"/>
          <a:lstStyle/>
          <a:p>
            <a:endParaRPr lang="en-GB"/>
          </a:p>
        </p:txBody>
      </p:sp>
      <p:sp>
        <p:nvSpPr>
          <p:cNvPr id="49190" name="Rectangle 104"/>
          <p:cNvSpPr>
            <a:spLocks noChangeArrowheads="1"/>
          </p:cNvSpPr>
          <p:nvPr/>
        </p:nvSpPr>
        <p:spPr bwMode="auto">
          <a:xfrm>
            <a:off x="7031038" y="4132791"/>
            <a:ext cx="82550" cy="85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altLang="en-US" sz="1100">
              <a:solidFill>
                <a:srgbClr val="3A76AD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91" name="Line 37"/>
          <p:cNvSpPr>
            <a:spLocks noChangeShapeType="1"/>
          </p:cNvSpPr>
          <p:nvPr/>
        </p:nvSpPr>
        <p:spPr bwMode="auto">
          <a:xfrm>
            <a:off x="5954714" y="4676132"/>
            <a:ext cx="1692275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121893" tIns="60946" rIns="121893" bIns="60946"/>
          <a:lstStyle/>
          <a:p>
            <a:endParaRPr lang="en-GB"/>
          </a:p>
        </p:txBody>
      </p:sp>
      <p:sp>
        <p:nvSpPr>
          <p:cNvPr id="49192" name="Rectangle 104"/>
          <p:cNvSpPr>
            <a:spLocks noChangeArrowheads="1"/>
          </p:cNvSpPr>
          <p:nvPr/>
        </p:nvSpPr>
        <p:spPr bwMode="auto">
          <a:xfrm>
            <a:off x="6469063" y="4635242"/>
            <a:ext cx="82550" cy="850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FF9900"/>
              </a:buClr>
              <a:buFont typeface="Wingdings" pitchFamily="2" charset="2"/>
              <a:buNone/>
            </a:pPr>
            <a:endParaRPr lang="fr-FR" altLang="en-US" sz="1100">
              <a:solidFill>
                <a:srgbClr val="3A76AD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01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92113" y="0"/>
            <a:ext cx="8280400" cy="857045"/>
          </a:xfrm>
        </p:spPr>
        <p:txBody>
          <a:bodyPr/>
          <a:lstStyle/>
          <a:p>
            <a:r>
              <a:rPr altLang="en-US" sz="2400" dirty="0" smtClean="0"/>
              <a:t>EINSTEIN-PE: primary efficacy outcome and key safety outcomes</a:t>
            </a:r>
          </a:p>
        </p:txBody>
      </p:sp>
      <p:sp>
        <p:nvSpPr>
          <p:cNvPr id="5017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3438" y="6436020"/>
            <a:ext cx="4043362" cy="356557"/>
          </a:xfrm>
        </p:spPr>
        <p:txBody>
          <a:bodyPr/>
          <a:lstStyle/>
          <a:p>
            <a:r>
              <a:rPr lang="nn-NO" altLang="en-US" dirty="0" smtClean="0">
                <a:solidFill>
                  <a:schemeClr val="tx1"/>
                </a:solidFill>
              </a:rPr>
              <a:t>The EINSTEIN-PE Investigators. </a:t>
            </a:r>
            <a:r>
              <a:rPr lang="nn-NO" altLang="en-US" i="1" dirty="0" smtClean="0">
                <a:solidFill>
                  <a:schemeClr val="tx1"/>
                </a:solidFill>
              </a:rPr>
              <a:t>N Engl J Med</a:t>
            </a:r>
            <a:r>
              <a:rPr lang="nn-NO" altLang="en-US" dirty="0" smtClean="0">
                <a:solidFill>
                  <a:schemeClr val="tx1"/>
                </a:solidFill>
              </a:rPr>
              <a:t>. 2012;366:1287–1297</a:t>
            </a:r>
            <a:r>
              <a:rPr lang="en-GB" altLang="en-US" dirty="0" smtClean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0446202"/>
              </p:ext>
            </p:extLst>
          </p:nvPr>
        </p:nvGraphicFramePr>
        <p:xfrm>
          <a:off x="222663" y="1830222"/>
          <a:ext cx="5120862" cy="3133967"/>
        </p:xfrm>
        <a:graphic>
          <a:graphicData uri="http://schemas.openxmlformats.org/drawingml/2006/table">
            <a:tbl>
              <a:tblPr/>
              <a:tblGrid>
                <a:gridCol w="1215612"/>
                <a:gridCol w="971550"/>
                <a:gridCol w="1219200"/>
                <a:gridCol w="836638"/>
                <a:gridCol w="877862"/>
              </a:tblGrid>
              <a:tr h="518153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Rivaroxaban</a:t>
                      </a:r>
                      <a:endParaRPr lang="en-US" sz="1100" b="1" i="0" u="none" strike="noStrike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(n=2,419)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Enoxaparin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b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VKA</a:t>
                      </a:r>
                      <a:b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=2,413)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HR </a:t>
                      </a: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50450">
                <a:tc gridSpan="5">
                  <a:txBody>
                    <a:bodyPr/>
                    <a:lstStyle/>
                    <a:p>
                      <a:pPr marL="857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Primary efficacy outcome (</a:t>
                      </a:r>
                      <a:r>
                        <a:rPr lang="en-GB" sz="11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mean study duration: ~9 months)</a:t>
                      </a:r>
                      <a:endParaRPr lang="en-US" sz="1100" b="1" i="0" u="none" strike="noStrike" baseline="0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</a:tr>
              <a:tr h="556556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Recurrent VTE, </a:t>
                      </a:r>
                      <a:b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 (%)</a:t>
                      </a:r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50 (2.1)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44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(1.8)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1.12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(0.75‒1.68)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0.003</a:t>
                      </a:r>
                    </a:p>
                    <a:p>
                      <a:pPr algn="ctr" fontAlgn="t"/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Non-inferiority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6556">
                <a:tc>
                  <a:txBody>
                    <a:bodyPr/>
                    <a:lstStyle/>
                    <a:p>
                      <a:pPr marL="85725" indent="0" algn="l" fontAlgn="t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Rivaroxaban</a:t>
                      </a:r>
                      <a:endParaRPr lang="en-US" sz="1100" b="1" i="0" u="none" strike="noStrike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(n=2,412)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Enoxaparin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b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VKA</a:t>
                      </a:r>
                      <a:b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=2,405)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HR </a:t>
                      </a: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50450">
                <a:tc gridSpan="5">
                  <a:txBody>
                    <a:bodyPr/>
                    <a:lstStyle/>
                    <a:p>
                      <a:pPr marL="85725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Safety 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outcomes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</a:tr>
              <a:tr h="50090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or CRNM bleeding, n (%)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249 (10.3)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274 (11.4)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0.90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(0.76‒1.07)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0.23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0901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bleeding, </a:t>
                      </a:r>
                      <a:b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 (%)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26 (1.1)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52 (2.2)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0.49 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(0.31‒0.79)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0.003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4950" y="908720"/>
            <a:ext cx="86106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EINSTEIN-PE trial: open-label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, randomised trial comparing </a:t>
            </a:r>
            <a:r>
              <a:rPr lang="en-GB" sz="1600" b="1" dirty="0" err="1">
                <a:solidFill>
                  <a:srgbClr val="76004B"/>
                </a:solidFill>
                <a:latin typeface="+mj-lt"/>
                <a:cs typeface="+mn-cs"/>
              </a:rPr>
              <a:t>rivaroxaban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 treatment </a:t>
            </a:r>
            <a:b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</a:b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(15 mg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twice daily 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for 21d, then 20 mg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once daily </a:t>
            </a:r>
            <a:r>
              <a:rPr lang="en-GB" sz="1600" b="1" dirty="0">
                <a:solidFill>
                  <a:srgbClr val="76004B"/>
                </a:solidFill>
                <a:latin typeface="+mj-lt"/>
              </a:rPr>
              <a:t>for 3, 6 or 12 months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) </a:t>
            </a:r>
            <a:r>
              <a:rPr lang="en-GB" sz="1600" b="1" dirty="0" err="1" smtClean="0">
                <a:solidFill>
                  <a:srgbClr val="76004B"/>
                </a:solidFill>
                <a:latin typeface="+mj-lt"/>
              </a:rPr>
              <a:t>vs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enoxaparin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+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VKA therapy in </a:t>
            </a:r>
            <a:r>
              <a:rPr lang="en-GB" sz="1600" b="1" dirty="0" err="1" smtClean="0">
                <a:solidFill>
                  <a:srgbClr val="76004B"/>
                </a:solidFill>
                <a:latin typeface="+mj-lt"/>
                <a:cs typeface="+mn-cs"/>
              </a:rPr>
              <a:t>pts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with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acute </a:t>
            </a:r>
            <a:r>
              <a:rPr lang="en-GB" sz="1600" b="1" dirty="0">
                <a:solidFill>
                  <a:srgbClr val="76004B"/>
                </a:solidFill>
                <a:latin typeface="+mj-lt"/>
              </a:rPr>
              <a:t>symptomatic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PE with or without symptomatic DVT</a:t>
            </a:r>
            <a:endParaRPr lang="en-GB" sz="1600" b="1" dirty="0">
              <a:solidFill>
                <a:srgbClr val="76004B"/>
              </a:solidFill>
              <a:latin typeface="+mj-lt"/>
              <a:cs typeface="+mn-cs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108575" y="2231421"/>
            <a:ext cx="3919538" cy="3245793"/>
            <a:chOff x="5108575" y="2489200"/>
            <a:chExt cx="3919538" cy="3151148"/>
          </a:xfrm>
        </p:grpSpPr>
        <p:sp>
          <p:nvSpPr>
            <p:cNvPr id="50184" name="Text Box 6"/>
            <p:cNvSpPr txBox="1">
              <a:spLocks noChangeArrowheads="1"/>
            </p:cNvSpPr>
            <p:nvPr/>
          </p:nvSpPr>
          <p:spPr bwMode="auto">
            <a:xfrm>
              <a:off x="5108575" y="5225485"/>
              <a:ext cx="412750" cy="27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0</a:t>
              </a: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7086600" y="2489200"/>
              <a:ext cx="0" cy="273593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5318125" y="5153680"/>
              <a:ext cx="3522663" cy="0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5322888" y="5148916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2" name="Line 43"/>
            <p:cNvSpPr>
              <a:spLocks noChangeShapeType="1"/>
            </p:cNvSpPr>
            <p:nvPr/>
          </p:nvSpPr>
          <p:spPr bwMode="auto">
            <a:xfrm>
              <a:off x="6376988" y="5153680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0189" name="Text Box 11"/>
            <p:cNvSpPr txBox="1">
              <a:spLocks noChangeArrowheads="1"/>
            </p:cNvSpPr>
            <p:nvPr/>
          </p:nvSpPr>
          <p:spPr bwMode="auto">
            <a:xfrm>
              <a:off x="6878638" y="5234733"/>
              <a:ext cx="414337" cy="27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1</a:t>
              </a:r>
            </a:p>
          </p:txBody>
        </p:sp>
        <p:sp>
          <p:nvSpPr>
            <p:cNvPr id="14" name="Line 43"/>
            <p:cNvSpPr>
              <a:spLocks noChangeShapeType="1"/>
            </p:cNvSpPr>
            <p:nvPr/>
          </p:nvSpPr>
          <p:spPr bwMode="auto">
            <a:xfrm>
              <a:off x="6019800" y="5153680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5" name="Line 43"/>
            <p:cNvSpPr>
              <a:spLocks noChangeShapeType="1"/>
            </p:cNvSpPr>
            <p:nvPr/>
          </p:nvSpPr>
          <p:spPr bwMode="auto">
            <a:xfrm>
              <a:off x="5667375" y="5153680"/>
              <a:ext cx="0" cy="71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>
              <a:off x="6734175" y="5148916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>
              <a:off x="8150225" y="5148916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8" name="Line 43"/>
            <p:cNvSpPr>
              <a:spLocks noChangeShapeType="1"/>
            </p:cNvSpPr>
            <p:nvPr/>
          </p:nvSpPr>
          <p:spPr bwMode="auto">
            <a:xfrm>
              <a:off x="7797800" y="5148916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>
              <a:off x="7442200" y="5147328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0" name="Line 43"/>
            <p:cNvSpPr>
              <a:spLocks noChangeShapeType="1"/>
            </p:cNvSpPr>
            <p:nvPr/>
          </p:nvSpPr>
          <p:spPr bwMode="auto">
            <a:xfrm>
              <a:off x="7088188" y="5147328"/>
              <a:ext cx="0" cy="65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1" name="Line 43"/>
            <p:cNvSpPr>
              <a:spLocks noChangeShapeType="1"/>
            </p:cNvSpPr>
            <p:nvPr/>
          </p:nvSpPr>
          <p:spPr bwMode="auto">
            <a:xfrm>
              <a:off x="8499475" y="5150504"/>
              <a:ext cx="0" cy="68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2" name="Line 43"/>
            <p:cNvSpPr>
              <a:spLocks noChangeShapeType="1"/>
            </p:cNvSpPr>
            <p:nvPr/>
          </p:nvSpPr>
          <p:spPr bwMode="auto">
            <a:xfrm>
              <a:off x="8836025" y="5148916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0199" name="Text Box 6"/>
            <p:cNvSpPr txBox="1">
              <a:spLocks noChangeArrowheads="1"/>
            </p:cNvSpPr>
            <p:nvPr/>
          </p:nvSpPr>
          <p:spPr bwMode="auto">
            <a:xfrm>
              <a:off x="8615363" y="5234733"/>
              <a:ext cx="412750" cy="27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2.0</a:t>
              </a:r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6548438" y="5150504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>
              <a:off x="6191250" y="5150504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6" name="Line 43"/>
            <p:cNvSpPr>
              <a:spLocks noChangeShapeType="1"/>
            </p:cNvSpPr>
            <p:nvPr/>
          </p:nvSpPr>
          <p:spPr bwMode="auto">
            <a:xfrm>
              <a:off x="5842000" y="5153680"/>
              <a:ext cx="0" cy="714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7" name="Line 43"/>
            <p:cNvSpPr>
              <a:spLocks noChangeShapeType="1"/>
            </p:cNvSpPr>
            <p:nvPr/>
          </p:nvSpPr>
          <p:spPr bwMode="auto">
            <a:xfrm>
              <a:off x="6905625" y="5147328"/>
              <a:ext cx="0" cy="68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8313738" y="5147328"/>
              <a:ext cx="0" cy="68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9" name="Line 43"/>
            <p:cNvSpPr>
              <a:spLocks noChangeShapeType="1"/>
            </p:cNvSpPr>
            <p:nvPr/>
          </p:nvSpPr>
          <p:spPr bwMode="auto">
            <a:xfrm>
              <a:off x="7959725" y="5147328"/>
              <a:ext cx="0" cy="682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>
              <a:off x="7610475" y="5147328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>
              <a:off x="8670925" y="5152092"/>
              <a:ext cx="0" cy="68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5497513" y="5152092"/>
              <a:ext cx="0" cy="68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7256463" y="5145741"/>
              <a:ext cx="0" cy="698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08341" y="5363281"/>
              <a:ext cx="1478234" cy="277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F26A38"/>
                </a:buClr>
                <a:buSzPct val="80000"/>
                <a:defRPr/>
              </a:pPr>
              <a:r>
                <a:rPr lang="en-GB" sz="1200" b="1" dirty="0">
                  <a:latin typeface="+mn-lt"/>
                  <a:cs typeface="+mn-cs"/>
                </a:rPr>
                <a:t>Favours </a:t>
              </a:r>
              <a:r>
                <a:rPr lang="en-GB" sz="1200" b="1" dirty="0" err="1" smtClean="0">
                  <a:latin typeface="+mn-lt"/>
                  <a:cs typeface="+mn-cs"/>
                </a:rPr>
                <a:t>rivaroxaban</a:t>
              </a:r>
              <a:endParaRPr lang="en-GB" sz="1200" b="1" dirty="0">
                <a:latin typeface="+mn-lt"/>
                <a:cs typeface="+mn-cs"/>
              </a:endParaRPr>
            </a:p>
          </p:txBody>
        </p:sp>
        <p:sp>
          <p:nvSpPr>
            <p:cNvPr id="50212" name="Line 37"/>
            <p:cNvSpPr>
              <a:spLocks noChangeShapeType="1"/>
            </p:cNvSpPr>
            <p:nvPr/>
          </p:nvSpPr>
          <p:spPr bwMode="auto">
            <a:xfrm>
              <a:off x="6628926" y="3151588"/>
              <a:ext cx="1656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50213" name="Rectangle 104"/>
            <p:cNvSpPr>
              <a:spLocks noChangeArrowheads="1"/>
            </p:cNvSpPr>
            <p:nvPr/>
          </p:nvSpPr>
          <p:spPr bwMode="auto">
            <a:xfrm>
              <a:off x="7252288" y="3115976"/>
              <a:ext cx="82785" cy="81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214" name="Line 37"/>
            <p:cNvSpPr>
              <a:spLocks noChangeShapeType="1"/>
            </p:cNvSpPr>
            <p:nvPr/>
          </p:nvSpPr>
          <p:spPr bwMode="auto">
            <a:xfrm>
              <a:off x="6644916" y="4423504"/>
              <a:ext cx="576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50215" name="Rectangle 104"/>
            <p:cNvSpPr>
              <a:spLocks noChangeArrowheads="1"/>
            </p:cNvSpPr>
            <p:nvPr/>
          </p:nvSpPr>
          <p:spPr bwMode="auto">
            <a:xfrm>
              <a:off x="6886857" y="4383435"/>
              <a:ext cx="82790" cy="816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0216" name="Line 37"/>
            <p:cNvSpPr>
              <a:spLocks noChangeShapeType="1"/>
            </p:cNvSpPr>
            <p:nvPr/>
          </p:nvSpPr>
          <p:spPr bwMode="auto">
            <a:xfrm>
              <a:off x="5853499" y="4875581"/>
              <a:ext cx="86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50217" name="Rectangle 102"/>
            <p:cNvSpPr>
              <a:spLocks noChangeArrowheads="1"/>
            </p:cNvSpPr>
            <p:nvPr/>
          </p:nvSpPr>
          <p:spPr bwMode="auto">
            <a:xfrm>
              <a:off x="6122357" y="4837053"/>
              <a:ext cx="82799" cy="816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239000" y="5191826"/>
            <a:ext cx="1581150" cy="4759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200" b="1" dirty="0">
                <a:latin typeface="+mn-lt"/>
                <a:cs typeface="+mn-cs"/>
              </a:rPr>
              <a:t>Favours </a:t>
            </a:r>
            <a:r>
              <a:rPr lang="en-GB" sz="1200" b="1" dirty="0" err="1" smtClean="0">
                <a:latin typeface="+mn-lt"/>
                <a:cs typeface="+mn-cs"/>
              </a:rPr>
              <a:t>enoxaparin</a:t>
            </a:r>
            <a:r>
              <a:rPr lang="en-GB" sz="1200" b="1" dirty="0">
                <a:latin typeface="+mn-lt"/>
                <a:cs typeface="+mn-cs"/>
              </a:rPr>
              <a:t>/</a:t>
            </a:r>
            <a:r>
              <a:rPr lang="en-GB" sz="1200" b="1" dirty="0" smtClean="0">
                <a:latin typeface="+mn-lt"/>
                <a:cs typeface="+mn-cs"/>
              </a:rPr>
              <a:t>VKA</a:t>
            </a:r>
            <a:endParaRPr lang="en-GB" sz="1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96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3"/>
          <p:cNvSpPr>
            <a:spLocks noGrp="1"/>
          </p:cNvSpPr>
          <p:nvPr>
            <p:ph type="title"/>
          </p:nvPr>
        </p:nvSpPr>
        <p:spPr>
          <a:xfrm>
            <a:off x="392113" y="0"/>
            <a:ext cx="8280400" cy="857045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Apixaban</a:t>
            </a:r>
            <a:r>
              <a:rPr lang="en-GB" dirty="0" smtClean="0">
                <a:solidFill>
                  <a:schemeClr val="tx1"/>
                </a:solidFill>
              </a:rPr>
              <a:t> in VTE –Amplify study</a:t>
            </a:r>
            <a:endParaRPr dirty="0" smtClean="0">
              <a:solidFill>
                <a:schemeClr val="tx1"/>
              </a:solidFill>
            </a:endParaRPr>
          </a:p>
        </p:txBody>
      </p:sp>
      <p:sp>
        <p:nvSpPr>
          <p:cNvPr id="3789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43438" y="6436020"/>
            <a:ext cx="4043362" cy="356557"/>
          </a:xfrm>
        </p:spPr>
        <p:txBody>
          <a:bodyPr/>
          <a:lstStyle/>
          <a:p>
            <a:r>
              <a:rPr lang="da-DK" smtClean="0"/>
              <a:t>Agnelli et al. N Engl J Med 2013; 369:799–808.</a:t>
            </a:r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4033838" y="2878626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4033839" y="3215556"/>
            <a:ext cx="2835275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>
            <a:off x="4033839" y="4407897"/>
            <a:ext cx="2835275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895" name="Text Box 11"/>
          <p:cNvSpPr>
            <a:spLocks noChangeArrowheads="1"/>
          </p:cNvSpPr>
          <p:nvPr/>
        </p:nvSpPr>
        <p:spPr bwMode="auto">
          <a:xfrm rot="-5400000">
            <a:off x="5929835" y="3650499"/>
            <a:ext cx="2286545" cy="369887"/>
          </a:xfrm>
          <a:prstGeom prst="roundRect">
            <a:avLst>
              <a:gd name="adj" fmla="val 16667"/>
            </a:avLst>
          </a:prstGeom>
          <a:solidFill>
            <a:srgbClr val="F26A3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End of treatment</a:t>
            </a:r>
          </a:p>
        </p:txBody>
      </p:sp>
      <p:sp>
        <p:nvSpPr>
          <p:cNvPr id="37896" name="Text Box 12"/>
          <p:cNvSpPr>
            <a:spLocks noChangeArrowheads="1"/>
          </p:cNvSpPr>
          <p:nvPr/>
        </p:nvSpPr>
        <p:spPr bwMode="auto">
          <a:xfrm rot="-5400000">
            <a:off x="7132366" y="3649705"/>
            <a:ext cx="2286545" cy="371475"/>
          </a:xfrm>
          <a:prstGeom prst="roundRect">
            <a:avLst>
              <a:gd name="adj" fmla="val 16667"/>
            </a:avLst>
          </a:prstGeom>
          <a:solidFill>
            <a:srgbClr val="F26A38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30-day  safety follow-up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890964" y="2232572"/>
            <a:ext cx="15392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Enoxaparin </a:t>
            </a:r>
            <a:b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(1 mg/kg) 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BD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SC</a:t>
            </a:r>
          </a:p>
        </p:txBody>
      </p:sp>
      <p:sp>
        <p:nvSpPr>
          <p:cNvPr id="37898" name="AutoShape 16"/>
          <p:cNvSpPr>
            <a:spLocks/>
          </p:cNvSpPr>
          <p:nvPr/>
        </p:nvSpPr>
        <p:spPr bwMode="auto">
          <a:xfrm>
            <a:off x="3881438" y="2878626"/>
            <a:ext cx="76200" cy="647691"/>
          </a:xfrm>
          <a:prstGeom prst="leftBracket">
            <a:avLst>
              <a:gd name="adj" fmla="val 4999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60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37899" name="Line 17"/>
          <p:cNvSpPr>
            <a:spLocks noChangeShapeType="1"/>
          </p:cNvSpPr>
          <p:nvPr/>
        </p:nvSpPr>
        <p:spPr bwMode="auto">
          <a:xfrm>
            <a:off x="4719638" y="2808296"/>
            <a:ext cx="0" cy="1373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00" name="Line 18"/>
          <p:cNvSpPr>
            <a:spLocks noChangeShapeType="1"/>
          </p:cNvSpPr>
          <p:nvPr/>
        </p:nvSpPr>
        <p:spPr bwMode="auto">
          <a:xfrm>
            <a:off x="7329488" y="3238454"/>
            <a:ext cx="685800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7901" name="Line 19"/>
          <p:cNvSpPr>
            <a:spLocks noChangeShapeType="1"/>
          </p:cNvSpPr>
          <p:nvPr/>
        </p:nvSpPr>
        <p:spPr bwMode="auto">
          <a:xfrm>
            <a:off x="7329488" y="4407897"/>
            <a:ext cx="685800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036888" y="4967267"/>
            <a:ext cx="768350" cy="3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Time: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 rot="5400000">
            <a:off x="5591094" y="3798979"/>
            <a:ext cx="2057563" cy="76200"/>
          </a:xfrm>
          <a:prstGeom prst="rect">
            <a:avLst/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rgbClr val="76004B"/>
              </a:solidFill>
              <a:latin typeface="+mn-lt"/>
              <a:cs typeface="Arial" charset="0"/>
            </a:endParaRPr>
          </a:p>
        </p:txBody>
      </p:sp>
      <p:sp>
        <p:nvSpPr>
          <p:cNvPr id="37904" name="Text Box 22"/>
          <p:cNvSpPr txBox="1">
            <a:spLocks noChangeArrowheads="1"/>
          </p:cNvSpPr>
          <p:nvPr/>
        </p:nvSpPr>
        <p:spPr bwMode="auto">
          <a:xfrm>
            <a:off x="5473701" y="4690853"/>
            <a:ext cx="792163" cy="3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6004B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5 mg BD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2873375" y="4417711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N=2691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2873375" y="2890076"/>
            <a:ext cx="8162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N=2704</a:t>
            </a:r>
          </a:p>
        </p:txBody>
      </p:sp>
      <p:sp>
        <p:nvSpPr>
          <p:cNvPr id="37907" name="Text Box 25"/>
          <p:cNvSpPr txBox="1">
            <a:spLocks noChangeArrowheads="1"/>
          </p:cNvSpPr>
          <p:nvPr/>
        </p:nvSpPr>
        <p:spPr bwMode="auto">
          <a:xfrm>
            <a:off x="3940175" y="4690853"/>
            <a:ext cx="884238" cy="3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76004B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 mg BD</a:t>
            </a:r>
          </a:p>
        </p:txBody>
      </p:sp>
      <p:sp>
        <p:nvSpPr>
          <p:cNvPr id="37908" name="Text Box 3"/>
          <p:cNvSpPr>
            <a:spLocks noChangeArrowheads="1"/>
          </p:cNvSpPr>
          <p:nvPr/>
        </p:nvSpPr>
        <p:spPr bwMode="auto">
          <a:xfrm>
            <a:off x="179512" y="3212976"/>
            <a:ext cx="2364482" cy="1215239"/>
          </a:xfrm>
          <a:prstGeom prst="roundRect">
            <a:avLst>
              <a:gd name="adj" fmla="val 568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400" b="1" dirty="0" smtClean="0">
                <a:latin typeface="Calibri" pitchFamily="34" charset="0"/>
              </a:rPr>
              <a:t>acute </a:t>
            </a:r>
            <a:r>
              <a:rPr lang="en-GB" sz="1400" b="1" dirty="0">
                <a:latin typeface="Calibri" pitchFamily="34" charset="0"/>
              </a:rPr>
              <a:t>symptomatic proximal DVT </a:t>
            </a:r>
          </a:p>
          <a:p>
            <a:pPr algn="ctr"/>
            <a:r>
              <a:rPr lang="en-GB" sz="1400" b="1" dirty="0">
                <a:latin typeface="Calibri" pitchFamily="34" charset="0"/>
              </a:rPr>
              <a:t>and/ or PE</a:t>
            </a:r>
          </a:p>
          <a:p>
            <a:pPr algn="ctr"/>
            <a:r>
              <a:rPr lang="en-GB" sz="1400" b="1" dirty="0">
                <a:latin typeface="Calibri" pitchFamily="34" charset="0"/>
              </a:rPr>
              <a:t>N=5400 (randomised)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938588" y="4967267"/>
            <a:ext cx="671512" cy="3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5489576" y="4967267"/>
            <a:ext cx="523875" cy="3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D7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6216650" y="4967267"/>
            <a:ext cx="1544638" cy="3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6 months</a:t>
            </a:r>
          </a:p>
        </p:txBody>
      </p:sp>
      <p:sp>
        <p:nvSpPr>
          <p:cNvPr id="37912" name="Rectangle 10"/>
          <p:cNvSpPr>
            <a:spLocks noChangeArrowheads="1"/>
          </p:cNvSpPr>
          <p:nvPr/>
        </p:nvSpPr>
        <p:spPr bwMode="auto">
          <a:xfrm>
            <a:off x="963614" y="5498831"/>
            <a:ext cx="7216775" cy="3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0" hangingPunct="0">
              <a:spcBef>
                <a:spcPct val="20000"/>
              </a:spcBef>
              <a:buClr>
                <a:srgbClr val="F36837"/>
              </a:buClr>
            </a:pPr>
            <a:r>
              <a:rPr lang="en-US" sz="1400" b="1" dirty="0">
                <a:latin typeface="Calibri" pitchFamily="34" charset="0"/>
              </a:rPr>
              <a:t>Stratification based on DVT and PE; </a:t>
            </a:r>
            <a:r>
              <a:rPr lang="en-US" sz="1400" b="1" dirty="0" err="1">
                <a:latin typeface="Calibri" pitchFamily="34" charset="0"/>
              </a:rPr>
              <a:t>randomisation</a:t>
            </a:r>
            <a:r>
              <a:rPr lang="en-US" sz="1400" b="1" dirty="0">
                <a:latin typeface="Calibri" pitchFamily="34" charset="0"/>
              </a:rPr>
              <a:t> target was two-thirds DVT and one-third PE</a:t>
            </a: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24314" y="2953864"/>
            <a:ext cx="1931987" cy="5004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anchor="ctr"/>
          <a:lstStyle>
            <a:defPPr>
              <a:defRPr lang="en-US"/>
            </a:defPPr>
            <a:lvl1pPr algn="ctr" defTabSz="91440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 b="0" dirty="0">
                <a:latin typeface="+mn-lt"/>
                <a:cs typeface="Arial" charset="0"/>
              </a:rPr>
              <a:t>Warfarin (INR </a:t>
            </a:r>
            <a:r>
              <a:rPr lang="en-US" b="0" dirty="0" smtClean="0">
                <a:latin typeface="+mn-lt"/>
                <a:cs typeface="Arial" charset="0"/>
              </a:rPr>
              <a:t>2–3</a:t>
            </a:r>
            <a:r>
              <a:rPr lang="en-US" b="0" dirty="0">
                <a:latin typeface="+mn-lt"/>
                <a:cs typeface="Arial" charset="0"/>
              </a:rPr>
              <a:t>) </a:t>
            </a:r>
          </a:p>
        </p:txBody>
      </p:sp>
      <p:sp>
        <p:nvSpPr>
          <p:cNvPr id="37914" name="Text Box 14"/>
          <p:cNvSpPr>
            <a:spLocks noChangeArrowheads="1"/>
          </p:cNvSpPr>
          <p:nvPr/>
        </p:nvSpPr>
        <p:spPr bwMode="auto">
          <a:xfrm>
            <a:off x="4024314" y="4152746"/>
            <a:ext cx="1931987" cy="500488"/>
          </a:xfrm>
          <a:prstGeom prst="roundRect">
            <a:avLst>
              <a:gd name="adj" fmla="val 16667"/>
            </a:avLst>
          </a:prstGeom>
          <a:solidFill>
            <a:srgbClr val="76004B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400">
                <a:solidFill>
                  <a:srgbClr val="FFFFFF"/>
                </a:solidFill>
                <a:latin typeface="Calibri" pitchFamily="34" charset="0"/>
              </a:rPr>
              <a:t>Apixaban twice daily </a:t>
            </a:r>
          </a:p>
        </p:txBody>
      </p:sp>
      <p:cxnSp>
        <p:nvCxnSpPr>
          <p:cNvPr id="37915" name="Shape 27"/>
          <p:cNvCxnSpPr>
            <a:cxnSpLocks noChangeShapeType="1"/>
            <a:stCxn id="37920" idx="0"/>
          </p:cNvCxnSpPr>
          <p:nvPr/>
        </p:nvCxnSpPr>
        <p:spPr bwMode="auto">
          <a:xfrm rot="5400000" flipH="1" flipV="1">
            <a:off x="3491542" y="3060605"/>
            <a:ext cx="389269" cy="676275"/>
          </a:xfrm>
          <a:prstGeom prst="bentConnector2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916" name="Shape 27"/>
          <p:cNvCxnSpPr>
            <a:cxnSpLocks noChangeShapeType="1"/>
          </p:cNvCxnSpPr>
          <p:nvPr/>
        </p:nvCxnSpPr>
        <p:spPr bwMode="auto">
          <a:xfrm rot="16200000" flipH="1">
            <a:off x="3440839" y="3834235"/>
            <a:ext cx="490675" cy="676275"/>
          </a:xfrm>
          <a:prstGeom prst="bentConnector2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7917" name="Straight Connector 11"/>
          <p:cNvCxnSpPr>
            <a:cxnSpLocks noChangeShapeType="1"/>
            <a:stCxn id="37920" idx="1"/>
          </p:cNvCxnSpPr>
          <p:nvPr/>
        </p:nvCxnSpPr>
        <p:spPr bwMode="auto">
          <a:xfrm flipH="1">
            <a:off x="2543175" y="3822358"/>
            <a:ext cx="571500" cy="0"/>
          </a:xfrm>
          <a:prstGeom prst="line">
            <a:avLst/>
          </a:prstGeom>
          <a:noFill/>
          <a:ln w="190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6" name="Rounded Rectangle 35"/>
          <p:cNvSpPr/>
          <p:nvPr/>
        </p:nvSpPr>
        <p:spPr>
          <a:xfrm>
            <a:off x="900114" y="1192340"/>
            <a:ext cx="7488237" cy="1009471"/>
          </a:xfrm>
          <a:prstGeom prst="roundRect">
            <a:avLst>
              <a:gd name="adj" fmla="val 10140"/>
            </a:avLst>
          </a:prstGeom>
          <a:noFill/>
          <a:ln w="19050">
            <a:solidFill>
              <a:srgbClr val="F26A38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Randomised, double-blind active-controlled, non-inferiority study </a:t>
            </a:r>
            <a:endParaRPr lang="en-US" sz="14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To evaluate the efficacy and safety of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apixaban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 alone with conventional anticoagulant therapy (enoxaparin/warfarin) for 6 months in patients with acute symptomatic DVT and/or PE</a:t>
            </a:r>
          </a:p>
        </p:txBody>
      </p:sp>
      <p:sp>
        <p:nvSpPr>
          <p:cNvPr id="37920" name="AutoShape 14"/>
          <p:cNvSpPr>
            <a:spLocks noChangeArrowheads="1"/>
          </p:cNvSpPr>
          <p:nvPr/>
        </p:nvSpPr>
        <p:spPr bwMode="auto">
          <a:xfrm>
            <a:off x="3114676" y="3593376"/>
            <a:ext cx="468313" cy="457963"/>
          </a:xfrm>
          <a:prstGeom prst="roundRect">
            <a:avLst>
              <a:gd name="adj" fmla="val 16667"/>
            </a:avLst>
          </a:prstGeom>
          <a:solidFill>
            <a:srgbClr val="E6E0E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154B7D"/>
                </a:solidFill>
                <a:latin typeface="Calibri" pitchFamily="34" charset="0"/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3" y="0"/>
            <a:ext cx="8280400" cy="857045"/>
          </a:xfrm>
        </p:spPr>
        <p:txBody>
          <a:bodyPr/>
          <a:lstStyle/>
          <a:p>
            <a:pPr>
              <a:defRPr/>
            </a:pPr>
            <a:r>
              <a:rPr dirty="0" smtClean="0"/>
              <a:t>AMPLIFY</a:t>
            </a:r>
            <a:r>
              <a:rPr smtClean="0"/>
              <a:t>: recurrent </a:t>
            </a:r>
            <a:r>
              <a:rPr dirty="0" smtClean="0"/>
              <a:t>VTE or VTE-related death</a:t>
            </a:r>
            <a:endParaRPr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11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3438" y="6436020"/>
            <a:ext cx="4043362" cy="356557"/>
          </a:xfrm>
        </p:spPr>
        <p:txBody>
          <a:bodyPr/>
          <a:lstStyle/>
          <a:p>
            <a:r>
              <a:rPr lang="en-GB" altLang="en-US" dirty="0" err="1" smtClean="0"/>
              <a:t>Agnelli</a:t>
            </a:r>
            <a:r>
              <a:rPr lang="en-GB" altLang="en-US" dirty="0" smtClean="0"/>
              <a:t> et al. </a:t>
            </a:r>
            <a:r>
              <a:rPr lang="en-GB" altLang="en-US" i="1" dirty="0" smtClean="0"/>
              <a:t>N </a:t>
            </a:r>
            <a:r>
              <a:rPr lang="en-GB" altLang="en-US" i="1" dirty="0" err="1" smtClean="0"/>
              <a:t>Engl</a:t>
            </a:r>
            <a:r>
              <a:rPr lang="en-GB" altLang="en-US" i="1" dirty="0" smtClean="0"/>
              <a:t> J Med</a:t>
            </a:r>
            <a:r>
              <a:rPr lang="en-GB" altLang="en-US" dirty="0" smtClean="0"/>
              <a:t>. 2013;369:799–808.</a:t>
            </a:r>
          </a:p>
        </p:txBody>
      </p:sp>
      <p:sp>
        <p:nvSpPr>
          <p:cNvPr id="43012" name="Rectangle 138"/>
          <p:cNvSpPr>
            <a:spLocks noChangeArrowheads="1"/>
          </p:cNvSpPr>
          <p:nvPr/>
        </p:nvSpPr>
        <p:spPr bwMode="auto">
          <a:xfrm rot="16200000" flipH="1">
            <a:off x="-92348" y="2795089"/>
            <a:ext cx="2665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1600" b="1" dirty="0">
                <a:latin typeface="Calibri" pitchFamily="34" charset="0"/>
              </a:rPr>
              <a:t>Cumulative event rate (%)</a:t>
            </a:r>
          </a:p>
        </p:txBody>
      </p:sp>
      <p:sp>
        <p:nvSpPr>
          <p:cNvPr id="43013" name="Rectangle 116"/>
          <p:cNvSpPr>
            <a:spLocks noChangeArrowheads="1"/>
          </p:cNvSpPr>
          <p:nvPr/>
        </p:nvSpPr>
        <p:spPr bwMode="auto">
          <a:xfrm>
            <a:off x="1602978" y="521587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2,691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3014" name="Rectangle 117"/>
          <p:cNvSpPr>
            <a:spLocks noChangeArrowheads="1"/>
          </p:cNvSpPr>
          <p:nvPr/>
        </p:nvSpPr>
        <p:spPr bwMode="auto">
          <a:xfrm>
            <a:off x="2139553" y="521587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2,606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3015" name="Rectangle 118"/>
          <p:cNvSpPr>
            <a:spLocks noChangeArrowheads="1"/>
          </p:cNvSpPr>
          <p:nvPr/>
        </p:nvSpPr>
        <p:spPr bwMode="auto">
          <a:xfrm>
            <a:off x="2739628" y="521587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2,586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3016" name="Rectangle 119"/>
          <p:cNvSpPr>
            <a:spLocks noChangeArrowheads="1"/>
          </p:cNvSpPr>
          <p:nvPr/>
        </p:nvSpPr>
        <p:spPr bwMode="auto">
          <a:xfrm>
            <a:off x="3303191" y="521587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2,563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3017" name="Rectangle 120"/>
          <p:cNvSpPr>
            <a:spLocks noChangeArrowheads="1"/>
          </p:cNvSpPr>
          <p:nvPr/>
        </p:nvSpPr>
        <p:spPr bwMode="auto">
          <a:xfrm>
            <a:off x="3869928" y="521587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2,541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3018" name="Rectangle 121"/>
          <p:cNvSpPr>
            <a:spLocks noChangeArrowheads="1"/>
          </p:cNvSpPr>
          <p:nvPr/>
        </p:nvSpPr>
        <p:spPr bwMode="auto">
          <a:xfrm>
            <a:off x="4441428" y="521587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2,523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3019" name="Rectangle 122"/>
          <p:cNvSpPr>
            <a:spLocks noChangeArrowheads="1"/>
          </p:cNvSpPr>
          <p:nvPr/>
        </p:nvSpPr>
        <p:spPr bwMode="auto">
          <a:xfrm>
            <a:off x="5118101" y="5215875"/>
            <a:ext cx="182563" cy="2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>
                <a:solidFill>
                  <a:srgbClr val="76004B"/>
                </a:solidFill>
                <a:latin typeface="Calibri" pitchFamily="34" charset="0"/>
              </a:rPr>
              <a:t>62</a:t>
            </a:r>
          </a:p>
        </p:txBody>
      </p:sp>
      <p:sp>
        <p:nvSpPr>
          <p:cNvPr id="43020" name="Rectangle 123"/>
          <p:cNvSpPr>
            <a:spLocks noChangeArrowheads="1"/>
          </p:cNvSpPr>
          <p:nvPr/>
        </p:nvSpPr>
        <p:spPr bwMode="auto">
          <a:xfrm>
            <a:off x="5726114" y="5215875"/>
            <a:ext cx="92075" cy="2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3021" name="Rectangle 124"/>
          <p:cNvSpPr>
            <a:spLocks noChangeArrowheads="1"/>
          </p:cNvSpPr>
          <p:nvPr/>
        </p:nvSpPr>
        <p:spPr bwMode="auto">
          <a:xfrm>
            <a:off x="6288089" y="5215875"/>
            <a:ext cx="92075" cy="2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3022" name="Rectangle 125"/>
          <p:cNvSpPr>
            <a:spLocks noChangeArrowheads="1"/>
          </p:cNvSpPr>
          <p:nvPr/>
        </p:nvSpPr>
        <p:spPr bwMode="auto">
          <a:xfrm>
            <a:off x="6840539" y="5215875"/>
            <a:ext cx="92075" cy="2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023" name="Rectangle 126"/>
          <p:cNvSpPr>
            <a:spLocks noChangeArrowheads="1"/>
          </p:cNvSpPr>
          <p:nvPr/>
        </p:nvSpPr>
        <p:spPr bwMode="auto">
          <a:xfrm>
            <a:off x="7423151" y="5215875"/>
            <a:ext cx="92075" cy="2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9" name="Rectangle 116"/>
          <p:cNvSpPr>
            <a:spLocks noChangeArrowheads="1"/>
          </p:cNvSpPr>
          <p:nvPr/>
        </p:nvSpPr>
        <p:spPr bwMode="auto">
          <a:xfrm>
            <a:off x="1602978" y="551028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2,704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0" name="Rectangle 117"/>
          <p:cNvSpPr>
            <a:spLocks noChangeArrowheads="1"/>
          </p:cNvSpPr>
          <p:nvPr/>
        </p:nvSpPr>
        <p:spPr bwMode="auto">
          <a:xfrm>
            <a:off x="2139553" y="551028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2,609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1" name="Rectangle 118"/>
          <p:cNvSpPr>
            <a:spLocks noChangeArrowheads="1"/>
          </p:cNvSpPr>
          <p:nvPr/>
        </p:nvSpPr>
        <p:spPr bwMode="auto">
          <a:xfrm>
            <a:off x="2739628" y="551028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2,585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2" name="Rectangle 119"/>
          <p:cNvSpPr>
            <a:spLocks noChangeArrowheads="1"/>
          </p:cNvSpPr>
          <p:nvPr/>
        </p:nvSpPr>
        <p:spPr bwMode="auto">
          <a:xfrm>
            <a:off x="3303191" y="551028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2,555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3" name="Rectangle 120"/>
          <p:cNvSpPr>
            <a:spLocks noChangeArrowheads="1"/>
          </p:cNvSpPr>
          <p:nvPr/>
        </p:nvSpPr>
        <p:spPr bwMode="auto">
          <a:xfrm>
            <a:off x="3869928" y="551028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2,543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4" name="Rectangle 121"/>
          <p:cNvSpPr>
            <a:spLocks noChangeArrowheads="1"/>
          </p:cNvSpPr>
          <p:nvPr/>
        </p:nvSpPr>
        <p:spPr bwMode="auto">
          <a:xfrm>
            <a:off x="4441428" y="551028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2,533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05" name="Rectangle 122"/>
          <p:cNvSpPr>
            <a:spLocks noChangeArrowheads="1"/>
          </p:cNvSpPr>
          <p:nvPr/>
        </p:nvSpPr>
        <p:spPr bwMode="auto">
          <a:xfrm>
            <a:off x="5118101" y="5510280"/>
            <a:ext cx="182563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43</a:t>
            </a:r>
          </a:p>
        </p:txBody>
      </p:sp>
      <p:sp>
        <p:nvSpPr>
          <p:cNvPr id="106" name="Rectangle 123"/>
          <p:cNvSpPr>
            <a:spLocks noChangeArrowheads="1"/>
          </p:cNvSpPr>
          <p:nvPr/>
        </p:nvSpPr>
        <p:spPr bwMode="auto">
          <a:xfrm>
            <a:off x="5726114" y="5510280"/>
            <a:ext cx="92075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107" name="Rectangle 124"/>
          <p:cNvSpPr>
            <a:spLocks noChangeArrowheads="1"/>
          </p:cNvSpPr>
          <p:nvPr/>
        </p:nvSpPr>
        <p:spPr bwMode="auto">
          <a:xfrm>
            <a:off x="6288089" y="5510280"/>
            <a:ext cx="92075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108" name="Rectangle 125"/>
          <p:cNvSpPr>
            <a:spLocks noChangeArrowheads="1"/>
          </p:cNvSpPr>
          <p:nvPr/>
        </p:nvSpPr>
        <p:spPr bwMode="auto">
          <a:xfrm>
            <a:off x="6840539" y="5510280"/>
            <a:ext cx="92075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109" name="Rectangle 126"/>
          <p:cNvSpPr>
            <a:spLocks noChangeArrowheads="1"/>
          </p:cNvSpPr>
          <p:nvPr/>
        </p:nvSpPr>
        <p:spPr bwMode="auto">
          <a:xfrm>
            <a:off x="7423151" y="5510280"/>
            <a:ext cx="92075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0</a:t>
            </a:r>
          </a:p>
        </p:txBody>
      </p:sp>
      <p:sp>
        <p:nvSpPr>
          <p:cNvPr id="43035" name="Rectangle 116"/>
          <p:cNvSpPr>
            <a:spLocks noChangeArrowheads="1"/>
          </p:cNvSpPr>
          <p:nvPr/>
        </p:nvSpPr>
        <p:spPr bwMode="auto">
          <a:xfrm>
            <a:off x="641351" y="5215875"/>
            <a:ext cx="696913" cy="2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 dirty="0" err="1">
                <a:solidFill>
                  <a:srgbClr val="76004B"/>
                </a:solidFill>
                <a:latin typeface="Calibri" pitchFamily="34" charset="0"/>
              </a:rPr>
              <a:t>Apixaban</a:t>
            </a:r>
            <a:endParaRPr lang="en-US" altLang="en-US" sz="1400" b="1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111" name="Rectangle 116"/>
          <p:cNvSpPr>
            <a:spLocks noChangeArrowheads="1"/>
          </p:cNvSpPr>
          <p:nvPr/>
        </p:nvSpPr>
        <p:spPr bwMode="auto">
          <a:xfrm>
            <a:off x="641350" y="5510280"/>
            <a:ext cx="641350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Eno/war</a:t>
            </a:r>
          </a:p>
        </p:txBody>
      </p:sp>
      <p:sp>
        <p:nvSpPr>
          <p:cNvPr id="112" name="Rectangle 121"/>
          <p:cNvSpPr>
            <a:spLocks noChangeArrowheads="1"/>
          </p:cNvSpPr>
          <p:nvPr/>
        </p:nvSpPr>
        <p:spPr bwMode="auto">
          <a:xfrm>
            <a:off x="3335338" y="4550192"/>
            <a:ext cx="2616200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Days to VTE/VTE-related death</a:t>
            </a:r>
          </a:p>
        </p:txBody>
      </p:sp>
      <p:sp>
        <p:nvSpPr>
          <p:cNvPr id="113" name="Rectangle 116"/>
          <p:cNvSpPr>
            <a:spLocks noChangeArrowheads="1"/>
          </p:cNvSpPr>
          <p:nvPr/>
        </p:nvSpPr>
        <p:spPr bwMode="auto">
          <a:xfrm>
            <a:off x="641350" y="4944368"/>
            <a:ext cx="1601788" cy="22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No. of patients at risk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25689" y="3038913"/>
            <a:ext cx="5005387" cy="60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For warfarin-treated subjects,</a:t>
            </a:r>
            <a:br>
              <a:rPr lang="en-US" sz="16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</a:b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TTR was 61%</a:t>
            </a:r>
          </a:p>
        </p:txBody>
      </p:sp>
      <p:sp>
        <p:nvSpPr>
          <p:cNvPr id="52" name="Line 141"/>
          <p:cNvSpPr>
            <a:spLocks noChangeShapeType="1"/>
          </p:cNvSpPr>
          <p:nvPr/>
        </p:nvSpPr>
        <p:spPr bwMode="auto">
          <a:xfrm>
            <a:off x="1679575" y="1982327"/>
            <a:ext cx="52388" cy="1636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3" name="Line 142"/>
          <p:cNvSpPr>
            <a:spLocks noChangeShapeType="1"/>
          </p:cNvSpPr>
          <p:nvPr/>
        </p:nvSpPr>
        <p:spPr bwMode="auto">
          <a:xfrm>
            <a:off x="1693864" y="2304537"/>
            <a:ext cx="523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4" name="Line 143"/>
          <p:cNvSpPr>
            <a:spLocks noChangeShapeType="1"/>
          </p:cNvSpPr>
          <p:nvPr/>
        </p:nvSpPr>
        <p:spPr bwMode="auto">
          <a:xfrm>
            <a:off x="1679575" y="3135414"/>
            <a:ext cx="52388" cy="1635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5" name="Line 144"/>
          <p:cNvSpPr>
            <a:spLocks noChangeShapeType="1"/>
          </p:cNvSpPr>
          <p:nvPr/>
        </p:nvSpPr>
        <p:spPr bwMode="auto">
          <a:xfrm>
            <a:off x="1679575" y="3518140"/>
            <a:ext cx="52388" cy="1635"/>
          </a:xfrm>
          <a:prstGeom prst="line">
            <a:avLst/>
          </a:prstGeom>
          <a:noFill/>
          <a:ln w="269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6" name="Line 145"/>
          <p:cNvSpPr>
            <a:spLocks noChangeShapeType="1"/>
          </p:cNvSpPr>
          <p:nvPr/>
        </p:nvSpPr>
        <p:spPr bwMode="auto">
          <a:xfrm>
            <a:off x="1679575" y="2749416"/>
            <a:ext cx="52388" cy="3271"/>
          </a:xfrm>
          <a:prstGeom prst="line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7" name="Line 146"/>
          <p:cNvSpPr>
            <a:spLocks noChangeShapeType="1"/>
          </p:cNvSpPr>
          <p:nvPr/>
        </p:nvSpPr>
        <p:spPr bwMode="auto">
          <a:xfrm>
            <a:off x="1679576" y="3902502"/>
            <a:ext cx="34925" cy="3271"/>
          </a:xfrm>
          <a:prstGeom prst="line">
            <a:avLst/>
          </a:prstGeom>
          <a:noFill/>
          <a:ln w="269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58" name="Line 147"/>
          <p:cNvSpPr>
            <a:spLocks noChangeShapeType="1"/>
          </p:cNvSpPr>
          <p:nvPr/>
        </p:nvSpPr>
        <p:spPr bwMode="auto">
          <a:xfrm>
            <a:off x="1824038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8" name="Freeform 157"/>
          <p:cNvSpPr>
            <a:spLocks/>
          </p:cNvSpPr>
          <p:nvPr/>
        </p:nvSpPr>
        <p:spPr bwMode="auto">
          <a:xfrm>
            <a:off x="1716088" y="1594694"/>
            <a:ext cx="5797550" cy="2631653"/>
          </a:xfrm>
          <a:custGeom>
            <a:avLst/>
            <a:gdLst>
              <a:gd name="T0" fmla="*/ 0 w 3228"/>
              <a:gd name="T1" fmla="*/ 0 h 1334"/>
              <a:gd name="T2" fmla="*/ 17 w 3228"/>
              <a:gd name="T3" fmla="*/ 0 h 1334"/>
              <a:gd name="T4" fmla="*/ 17 w 3228"/>
              <a:gd name="T5" fmla="*/ 1297 h 1334"/>
              <a:gd name="T6" fmla="*/ 3228 w 3228"/>
              <a:gd name="T7" fmla="*/ 1297 h 1334"/>
              <a:gd name="T8" fmla="*/ 3228 w 3228"/>
              <a:gd name="T9" fmla="*/ 1334 h 1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1334"/>
              <a:gd name="T17" fmla="*/ 3228 w 3228"/>
              <a:gd name="T18" fmla="*/ 1334 h 13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1334">
                <a:moveTo>
                  <a:pt x="0" y="0"/>
                </a:moveTo>
                <a:lnTo>
                  <a:pt x="17" y="0"/>
                </a:lnTo>
                <a:lnTo>
                  <a:pt x="17" y="1297"/>
                </a:lnTo>
                <a:lnTo>
                  <a:pt x="3228" y="1297"/>
                </a:lnTo>
                <a:lnTo>
                  <a:pt x="3228" y="133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9" name="Rectangle 158"/>
          <p:cNvSpPr>
            <a:spLocks noChangeArrowheads="1"/>
          </p:cNvSpPr>
          <p:nvPr/>
        </p:nvSpPr>
        <p:spPr bwMode="auto">
          <a:xfrm>
            <a:off x="1751014" y="4206720"/>
            <a:ext cx="104775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0</a:t>
            </a:r>
          </a:p>
        </p:txBody>
      </p:sp>
      <p:sp>
        <p:nvSpPr>
          <p:cNvPr id="70" name="Rectangle 159"/>
          <p:cNvSpPr>
            <a:spLocks noChangeArrowheads="1"/>
          </p:cNvSpPr>
          <p:nvPr/>
        </p:nvSpPr>
        <p:spPr bwMode="auto">
          <a:xfrm>
            <a:off x="2249488" y="4206720"/>
            <a:ext cx="207962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30</a:t>
            </a:r>
          </a:p>
        </p:txBody>
      </p:sp>
      <p:sp>
        <p:nvSpPr>
          <p:cNvPr id="71" name="Rectangle 160"/>
          <p:cNvSpPr>
            <a:spLocks noChangeArrowheads="1"/>
          </p:cNvSpPr>
          <p:nvPr/>
        </p:nvSpPr>
        <p:spPr bwMode="auto">
          <a:xfrm>
            <a:off x="2813051" y="4206720"/>
            <a:ext cx="207963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60</a:t>
            </a:r>
          </a:p>
        </p:txBody>
      </p:sp>
      <p:sp>
        <p:nvSpPr>
          <p:cNvPr id="72" name="Rectangle 161"/>
          <p:cNvSpPr>
            <a:spLocks noChangeArrowheads="1"/>
          </p:cNvSpPr>
          <p:nvPr/>
        </p:nvSpPr>
        <p:spPr bwMode="auto">
          <a:xfrm>
            <a:off x="3378200" y="4206720"/>
            <a:ext cx="207963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90</a:t>
            </a:r>
          </a:p>
        </p:txBody>
      </p:sp>
      <p:sp>
        <p:nvSpPr>
          <p:cNvPr id="73" name="Rectangle 162"/>
          <p:cNvSpPr>
            <a:spLocks noChangeArrowheads="1"/>
          </p:cNvSpPr>
          <p:nvPr/>
        </p:nvSpPr>
        <p:spPr bwMode="auto">
          <a:xfrm>
            <a:off x="3875089" y="4206720"/>
            <a:ext cx="312737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120</a:t>
            </a:r>
          </a:p>
        </p:txBody>
      </p: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4438650" y="4206720"/>
            <a:ext cx="312738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150</a:t>
            </a:r>
          </a:p>
        </p:txBody>
      </p:sp>
      <p:sp>
        <p:nvSpPr>
          <p:cNvPr id="75" name="Rectangle 164"/>
          <p:cNvSpPr>
            <a:spLocks noChangeArrowheads="1"/>
          </p:cNvSpPr>
          <p:nvPr/>
        </p:nvSpPr>
        <p:spPr bwMode="auto">
          <a:xfrm>
            <a:off x="5003800" y="4206720"/>
            <a:ext cx="312738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180</a:t>
            </a:r>
          </a:p>
        </p:txBody>
      </p:sp>
      <p:sp>
        <p:nvSpPr>
          <p:cNvPr id="76" name="Rectangle 165"/>
          <p:cNvSpPr>
            <a:spLocks noChangeArrowheads="1"/>
          </p:cNvSpPr>
          <p:nvPr/>
        </p:nvSpPr>
        <p:spPr bwMode="auto">
          <a:xfrm>
            <a:off x="5567364" y="4206720"/>
            <a:ext cx="312737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210</a:t>
            </a:r>
          </a:p>
        </p:txBody>
      </p:sp>
      <p:sp>
        <p:nvSpPr>
          <p:cNvPr id="77" name="Rectangle 166"/>
          <p:cNvSpPr>
            <a:spLocks noChangeArrowheads="1"/>
          </p:cNvSpPr>
          <p:nvPr/>
        </p:nvSpPr>
        <p:spPr bwMode="auto">
          <a:xfrm>
            <a:off x="6134100" y="4206720"/>
            <a:ext cx="312738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240</a:t>
            </a:r>
          </a:p>
        </p:txBody>
      </p:sp>
      <p:sp>
        <p:nvSpPr>
          <p:cNvPr id="78" name="Rectangle 167"/>
          <p:cNvSpPr>
            <a:spLocks noChangeArrowheads="1"/>
          </p:cNvSpPr>
          <p:nvPr/>
        </p:nvSpPr>
        <p:spPr bwMode="auto">
          <a:xfrm>
            <a:off x="6697664" y="4206720"/>
            <a:ext cx="312737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270</a:t>
            </a:r>
          </a:p>
        </p:txBody>
      </p:sp>
      <p:sp>
        <p:nvSpPr>
          <p:cNvPr id="79" name="Rectangle 168"/>
          <p:cNvSpPr>
            <a:spLocks noChangeArrowheads="1"/>
          </p:cNvSpPr>
          <p:nvPr/>
        </p:nvSpPr>
        <p:spPr bwMode="auto">
          <a:xfrm>
            <a:off x="7262814" y="4206720"/>
            <a:ext cx="312737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300</a:t>
            </a:r>
          </a:p>
        </p:txBody>
      </p:sp>
      <p:sp>
        <p:nvSpPr>
          <p:cNvPr id="80" name="Rectangle 169"/>
          <p:cNvSpPr>
            <a:spLocks noChangeArrowheads="1"/>
          </p:cNvSpPr>
          <p:nvPr/>
        </p:nvSpPr>
        <p:spPr bwMode="auto">
          <a:xfrm>
            <a:off x="1522414" y="1480203"/>
            <a:ext cx="104775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81" name="Rectangle 171"/>
          <p:cNvSpPr>
            <a:spLocks noChangeArrowheads="1"/>
          </p:cNvSpPr>
          <p:nvPr/>
        </p:nvSpPr>
        <p:spPr bwMode="auto">
          <a:xfrm>
            <a:off x="1522414" y="2162241"/>
            <a:ext cx="104775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82" name="Rectangle 173"/>
          <p:cNvSpPr>
            <a:spLocks noChangeArrowheads="1"/>
          </p:cNvSpPr>
          <p:nvPr/>
        </p:nvSpPr>
        <p:spPr bwMode="auto">
          <a:xfrm>
            <a:off x="1522414" y="2937508"/>
            <a:ext cx="104775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83" name="Rectangle 175"/>
          <p:cNvSpPr>
            <a:spLocks noChangeArrowheads="1"/>
          </p:cNvSpPr>
          <p:nvPr/>
        </p:nvSpPr>
        <p:spPr bwMode="auto">
          <a:xfrm>
            <a:off x="1522414" y="3711138"/>
            <a:ext cx="104775" cy="25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0</a:t>
            </a:r>
          </a:p>
        </p:txBody>
      </p:sp>
      <p:sp>
        <p:nvSpPr>
          <p:cNvPr id="84" name="Freeform 176"/>
          <p:cNvSpPr>
            <a:spLocks/>
          </p:cNvSpPr>
          <p:nvPr/>
        </p:nvSpPr>
        <p:spPr bwMode="auto">
          <a:xfrm>
            <a:off x="1824039" y="2178597"/>
            <a:ext cx="5094287" cy="1723904"/>
          </a:xfrm>
          <a:custGeom>
            <a:avLst/>
            <a:gdLst>
              <a:gd name="T0" fmla="*/ 13 w 2837"/>
              <a:gd name="T1" fmla="*/ 874 h 874"/>
              <a:gd name="T2" fmla="*/ 26 w 2837"/>
              <a:gd name="T3" fmla="*/ 826 h 874"/>
              <a:gd name="T4" fmla="*/ 36 w 2837"/>
              <a:gd name="T5" fmla="*/ 770 h 874"/>
              <a:gd name="T6" fmla="*/ 45 w 2837"/>
              <a:gd name="T7" fmla="*/ 711 h 874"/>
              <a:gd name="T8" fmla="*/ 54 w 2837"/>
              <a:gd name="T9" fmla="*/ 668 h 874"/>
              <a:gd name="T10" fmla="*/ 67 w 2837"/>
              <a:gd name="T11" fmla="*/ 621 h 874"/>
              <a:gd name="T12" fmla="*/ 97 w 2837"/>
              <a:gd name="T13" fmla="*/ 608 h 874"/>
              <a:gd name="T14" fmla="*/ 116 w 2837"/>
              <a:gd name="T15" fmla="*/ 595 h 874"/>
              <a:gd name="T16" fmla="*/ 127 w 2837"/>
              <a:gd name="T17" fmla="*/ 582 h 874"/>
              <a:gd name="T18" fmla="*/ 138 w 2837"/>
              <a:gd name="T19" fmla="*/ 552 h 874"/>
              <a:gd name="T20" fmla="*/ 159 w 2837"/>
              <a:gd name="T21" fmla="*/ 534 h 874"/>
              <a:gd name="T22" fmla="*/ 172 w 2837"/>
              <a:gd name="T23" fmla="*/ 521 h 874"/>
              <a:gd name="T24" fmla="*/ 181 w 2837"/>
              <a:gd name="T25" fmla="*/ 480 h 874"/>
              <a:gd name="T26" fmla="*/ 224 w 2837"/>
              <a:gd name="T27" fmla="*/ 463 h 874"/>
              <a:gd name="T28" fmla="*/ 254 w 2837"/>
              <a:gd name="T29" fmla="*/ 448 h 874"/>
              <a:gd name="T30" fmla="*/ 285 w 2837"/>
              <a:gd name="T31" fmla="*/ 433 h 874"/>
              <a:gd name="T32" fmla="*/ 298 w 2837"/>
              <a:gd name="T33" fmla="*/ 418 h 874"/>
              <a:gd name="T34" fmla="*/ 306 w 2837"/>
              <a:gd name="T35" fmla="*/ 405 h 874"/>
              <a:gd name="T36" fmla="*/ 319 w 2837"/>
              <a:gd name="T37" fmla="*/ 372 h 874"/>
              <a:gd name="T38" fmla="*/ 336 w 2837"/>
              <a:gd name="T39" fmla="*/ 357 h 874"/>
              <a:gd name="T40" fmla="*/ 349 w 2837"/>
              <a:gd name="T41" fmla="*/ 346 h 874"/>
              <a:gd name="T42" fmla="*/ 494 w 2837"/>
              <a:gd name="T43" fmla="*/ 331 h 874"/>
              <a:gd name="T44" fmla="*/ 643 w 2837"/>
              <a:gd name="T45" fmla="*/ 316 h 874"/>
              <a:gd name="T46" fmla="*/ 663 w 2837"/>
              <a:gd name="T47" fmla="*/ 301 h 874"/>
              <a:gd name="T48" fmla="*/ 673 w 2837"/>
              <a:gd name="T49" fmla="*/ 286 h 874"/>
              <a:gd name="T50" fmla="*/ 725 w 2837"/>
              <a:gd name="T51" fmla="*/ 271 h 874"/>
              <a:gd name="T52" fmla="*/ 790 w 2837"/>
              <a:gd name="T53" fmla="*/ 255 h 874"/>
              <a:gd name="T54" fmla="*/ 812 w 2837"/>
              <a:gd name="T55" fmla="*/ 240 h 874"/>
              <a:gd name="T56" fmla="*/ 822 w 2837"/>
              <a:gd name="T57" fmla="*/ 225 h 874"/>
              <a:gd name="T58" fmla="*/ 842 w 2837"/>
              <a:gd name="T59" fmla="*/ 208 h 874"/>
              <a:gd name="T60" fmla="*/ 967 w 2837"/>
              <a:gd name="T61" fmla="*/ 197 h 874"/>
              <a:gd name="T62" fmla="*/ 1105 w 2837"/>
              <a:gd name="T63" fmla="*/ 165 h 874"/>
              <a:gd name="T64" fmla="*/ 1114 w 2837"/>
              <a:gd name="T65" fmla="*/ 154 h 874"/>
              <a:gd name="T66" fmla="*/ 1239 w 2837"/>
              <a:gd name="T67" fmla="*/ 137 h 874"/>
              <a:gd name="T68" fmla="*/ 1261 w 2837"/>
              <a:gd name="T69" fmla="*/ 124 h 874"/>
              <a:gd name="T70" fmla="*/ 1358 w 2837"/>
              <a:gd name="T71" fmla="*/ 104 h 874"/>
              <a:gd name="T72" fmla="*/ 1369 w 2837"/>
              <a:gd name="T73" fmla="*/ 91 h 874"/>
              <a:gd name="T74" fmla="*/ 1418 w 2837"/>
              <a:gd name="T75" fmla="*/ 78 h 874"/>
              <a:gd name="T76" fmla="*/ 1451 w 2837"/>
              <a:gd name="T77" fmla="*/ 61 h 874"/>
              <a:gd name="T78" fmla="*/ 1462 w 2837"/>
              <a:gd name="T79" fmla="*/ 46 h 874"/>
              <a:gd name="T80" fmla="*/ 1649 w 2837"/>
              <a:gd name="T81" fmla="*/ 33 h 874"/>
              <a:gd name="T82" fmla="*/ 1701 w 2837"/>
              <a:gd name="T83" fmla="*/ 16 h 874"/>
              <a:gd name="T84" fmla="*/ 2837 w 2837"/>
              <a:gd name="T85" fmla="*/ 0 h 8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837"/>
              <a:gd name="T130" fmla="*/ 0 h 874"/>
              <a:gd name="T131" fmla="*/ 2837 w 2837"/>
              <a:gd name="T132" fmla="*/ 874 h 8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837" h="874">
                <a:moveTo>
                  <a:pt x="0" y="874"/>
                </a:moveTo>
                <a:lnTo>
                  <a:pt x="13" y="874"/>
                </a:lnTo>
                <a:lnTo>
                  <a:pt x="13" y="826"/>
                </a:lnTo>
                <a:lnTo>
                  <a:pt x="26" y="826"/>
                </a:lnTo>
                <a:lnTo>
                  <a:pt x="26" y="770"/>
                </a:lnTo>
                <a:lnTo>
                  <a:pt x="36" y="770"/>
                </a:lnTo>
                <a:lnTo>
                  <a:pt x="36" y="711"/>
                </a:lnTo>
                <a:lnTo>
                  <a:pt x="45" y="711"/>
                </a:lnTo>
                <a:lnTo>
                  <a:pt x="45" y="668"/>
                </a:lnTo>
                <a:lnTo>
                  <a:pt x="54" y="668"/>
                </a:lnTo>
                <a:lnTo>
                  <a:pt x="54" y="621"/>
                </a:lnTo>
                <a:lnTo>
                  <a:pt x="67" y="621"/>
                </a:lnTo>
                <a:lnTo>
                  <a:pt x="67" y="608"/>
                </a:lnTo>
                <a:lnTo>
                  <a:pt x="97" y="608"/>
                </a:lnTo>
                <a:lnTo>
                  <a:pt x="97" y="595"/>
                </a:lnTo>
                <a:lnTo>
                  <a:pt x="116" y="595"/>
                </a:lnTo>
                <a:lnTo>
                  <a:pt x="116" y="582"/>
                </a:lnTo>
                <a:lnTo>
                  <a:pt x="127" y="582"/>
                </a:lnTo>
                <a:lnTo>
                  <a:pt x="127" y="552"/>
                </a:lnTo>
                <a:lnTo>
                  <a:pt x="138" y="552"/>
                </a:lnTo>
                <a:lnTo>
                  <a:pt x="138" y="534"/>
                </a:lnTo>
                <a:lnTo>
                  <a:pt x="159" y="534"/>
                </a:lnTo>
                <a:lnTo>
                  <a:pt x="159" y="521"/>
                </a:lnTo>
                <a:lnTo>
                  <a:pt x="172" y="521"/>
                </a:lnTo>
                <a:lnTo>
                  <a:pt x="172" y="480"/>
                </a:lnTo>
                <a:lnTo>
                  <a:pt x="181" y="480"/>
                </a:lnTo>
                <a:lnTo>
                  <a:pt x="181" y="463"/>
                </a:lnTo>
                <a:lnTo>
                  <a:pt x="224" y="463"/>
                </a:lnTo>
                <a:lnTo>
                  <a:pt x="224" y="448"/>
                </a:lnTo>
                <a:lnTo>
                  <a:pt x="254" y="448"/>
                </a:lnTo>
                <a:lnTo>
                  <a:pt x="254" y="433"/>
                </a:lnTo>
                <a:lnTo>
                  <a:pt x="285" y="433"/>
                </a:lnTo>
                <a:lnTo>
                  <a:pt x="285" y="418"/>
                </a:lnTo>
                <a:lnTo>
                  <a:pt x="298" y="418"/>
                </a:lnTo>
                <a:lnTo>
                  <a:pt x="298" y="405"/>
                </a:lnTo>
                <a:lnTo>
                  <a:pt x="306" y="405"/>
                </a:lnTo>
                <a:lnTo>
                  <a:pt x="306" y="372"/>
                </a:lnTo>
                <a:lnTo>
                  <a:pt x="319" y="372"/>
                </a:lnTo>
                <a:lnTo>
                  <a:pt x="319" y="357"/>
                </a:lnTo>
                <a:lnTo>
                  <a:pt x="336" y="357"/>
                </a:lnTo>
                <a:lnTo>
                  <a:pt x="336" y="346"/>
                </a:lnTo>
                <a:lnTo>
                  <a:pt x="349" y="346"/>
                </a:lnTo>
                <a:lnTo>
                  <a:pt x="349" y="331"/>
                </a:lnTo>
                <a:lnTo>
                  <a:pt x="494" y="331"/>
                </a:lnTo>
                <a:lnTo>
                  <a:pt x="494" y="316"/>
                </a:lnTo>
                <a:lnTo>
                  <a:pt x="643" y="316"/>
                </a:lnTo>
                <a:lnTo>
                  <a:pt x="643" y="301"/>
                </a:lnTo>
                <a:lnTo>
                  <a:pt x="663" y="301"/>
                </a:lnTo>
                <a:lnTo>
                  <a:pt x="663" y="286"/>
                </a:lnTo>
                <a:lnTo>
                  <a:pt x="673" y="286"/>
                </a:lnTo>
                <a:lnTo>
                  <a:pt x="673" y="271"/>
                </a:lnTo>
                <a:lnTo>
                  <a:pt x="725" y="271"/>
                </a:lnTo>
                <a:lnTo>
                  <a:pt x="725" y="255"/>
                </a:lnTo>
                <a:lnTo>
                  <a:pt x="790" y="255"/>
                </a:lnTo>
                <a:lnTo>
                  <a:pt x="790" y="240"/>
                </a:lnTo>
                <a:lnTo>
                  <a:pt x="812" y="240"/>
                </a:lnTo>
                <a:lnTo>
                  <a:pt x="812" y="225"/>
                </a:lnTo>
                <a:lnTo>
                  <a:pt x="822" y="225"/>
                </a:lnTo>
                <a:lnTo>
                  <a:pt x="822" y="208"/>
                </a:lnTo>
                <a:lnTo>
                  <a:pt x="842" y="208"/>
                </a:lnTo>
                <a:lnTo>
                  <a:pt x="842" y="197"/>
                </a:lnTo>
                <a:lnTo>
                  <a:pt x="967" y="197"/>
                </a:lnTo>
                <a:lnTo>
                  <a:pt x="967" y="165"/>
                </a:lnTo>
                <a:lnTo>
                  <a:pt x="1105" y="165"/>
                </a:lnTo>
                <a:lnTo>
                  <a:pt x="1105" y="154"/>
                </a:lnTo>
                <a:lnTo>
                  <a:pt x="1114" y="154"/>
                </a:lnTo>
                <a:lnTo>
                  <a:pt x="1114" y="137"/>
                </a:lnTo>
                <a:lnTo>
                  <a:pt x="1239" y="137"/>
                </a:lnTo>
                <a:lnTo>
                  <a:pt x="1239" y="124"/>
                </a:lnTo>
                <a:lnTo>
                  <a:pt x="1261" y="124"/>
                </a:lnTo>
                <a:lnTo>
                  <a:pt x="1261" y="104"/>
                </a:lnTo>
                <a:lnTo>
                  <a:pt x="1358" y="104"/>
                </a:lnTo>
                <a:lnTo>
                  <a:pt x="1358" y="91"/>
                </a:lnTo>
                <a:lnTo>
                  <a:pt x="1369" y="91"/>
                </a:lnTo>
                <a:lnTo>
                  <a:pt x="1369" y="78"/>
                </a:lnTo>
                <a:lnTo>
                  <a:pt x="1418" y="78"/>
                </a:lnTo>
                <a:lnTo>
                  <a:pt x="1418" y="61"/>
                </a:lnTo>
                <a:lnTo>
                  <a:pt x="1451" y="61"/>
                </a:lnTo>
                <a:lnTo>
                  <a:pt x="1451" y="46"/>
                </a:lnTo>
                <a:lnTo>
                  <a:pt x="1462" y="46"/>
                </a:lnTo>
                <a:lnTo>
                  <a:pt x="1462" y="33"/>
                </a:lnTo>
                <a:lnTo>
                  <a:pt x="1649" y="33"/>
                </a:lnTo>
                <a:lnTo>
                  <a:pt x="1649" y="16"/>
                </a:lnTo>
                <a:lnTo>
                  <a:pt x="1701" y="16"/>
                </a:lnTo>
                <a:lnTo>
                  <a:pt x="1701" y="0"/>
                </a:lnTo>
                <a:lnTo>
                  <a:pt x="2837" y="0"/>
                </a:lnTo>
              </a:path>
            </a:pathLst>
          </a:custGeom>
          <a:noFill/>
          <a:ln w="38100" cap="flat">
            <a:solidFill>
              <a:srgbClr val="76004B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85" name="Freeform 177"/>
          <p:cNvSpPr>
            <a:spLocks/>
          </p:cNvSpPr>
          <p:nvPr/>
        </p:nvSpPr>
        <p:spPr bwMode="auto">
          <a:xfrm>
            <a:off x="1846264" y="1831853"/>
            <a:ext cx="5165725" cy="2070648"/>
          </a:xfrm>
          <a:custGeom>
            <a:avLst/>
            <a:gdLst>
              <a:gd name="T0" fmla="*/ 0 w 2876"/>
              <a:gd name="T1" fmla="*/ 1018 h 1049"/>
              <a:gd name="T2" fmla="*/ 10 w 2876"/>
              <a:gd name="T3" fmla="*/ 960 h 1049"/>
              <a:gd name="T4" fmla="*/ 21 w 2876"/>
              <a:gd name="T5" fmla="*/ 899 h 1049"/>
              <a:gd name="T6" fmla="*/ 32 w 2876"/>
              <a:gd name="T7" fmla="*/ 798 h 1049"/>
              <a:gd name="T8" fmla="*/ 41 w 2876"/>
              <a:gd name="T9" fmla="*/ 776 h 1049"/>
              <a:gd name="T10" fmla="*/ 54 w 2876"/>
              <a:gd name="T11" fmla="*/ 740 h 1049"/>
              <a:gd name="T12" fmla="*/ 62 w 2876"/>
              <a:gd name="T13" fmla="*/ 722 h 1049"/>
              <a:gd name="T14" fmla="*/ 75 w 2876"/>
              <a:gd name="T15" fmla="*/ 714 h 1049"/>
              <a:gd name="T16" fmla="*/ 92 w 2876"/>
              <a:gd name="T17" fmla="*/ 681 h 1049"/>
              <a:gd name="T18" fmla="*/ 127 w 2876"/>
              <a:gd name="T19" fmla="*/ 670 h 1049"/>
              <a:gd name="T20" fmla="*/ 136 w 2876"/>
              <a:gd name="T21" fmla="*/ 638 h 1049"/>
              <a:gd name="T22" fmla="*/ 144 w 2876"/>
              <a:gd name="T23" fmla="*/ 612 h 1049"/>
              <a:gd name="T24" fmla="*/ 168 w 2876"/>
              <a:gd name="T25" fmla="*/ 584 h 1049"/>
              <a:gd name="T26" fmla="*/ 187 w 2876"/>
              <a:gd name="T27" fmla="*/ 554 h 1049"/>
              <a:gd name="T28" fmla="*/ 220 w 2876"/>
              <a:gd name="T29" fmla="*/ 539 h 1049"/>
              <a:gd name="T30" fmla="*/ 233 w 2876"/>
              <a:gd name="T31" fmla="*/ 526 h 1049"/>
              <a:gd name="T32" fmla="*/ 239 w 2876"/>
              <a:gd name="T33" fmla="*/ 491 h 1049"/>
              <a:gd name="T34" fmla="*/ 252 w 2876"/>
              <a:gd name="T35" fmla="*/ 476 h 1049"/>
              <a:gd name="T36" fmla="*/ 263 w 2876"/>
              <a:gd name="T37" fmla="*/ 461 h 1049"/>
              <a:gd name="T38" fmla="*/ 272 w 2876"/>
              <a:gd name="T39" fmla="*/ 433 h 1049"/>
              <a:gd name="T40" fmla="*/ 287 w 2876"/>
              <a:gd name="T41" fmla="*/ 420 h 1049"/>
              <a:gd name="T42" fmla="*/ 298 w 2876"/>
              <a:gd name="T43" fmla="*/ 407 h 1049"/>
              <a:gd name="T44" fmla="*/ 315 w 2876"/>
              <a:gd name="T45" fmla="*/ 374 h 1049"/>
              <a:gd name="T46" fmla="*/ 358 w 2876"/>
              <a:gd name="T47" fmla="*/ 361 h 1049"/>
              <a:gd name="T48" fmla="*/ 369 w 2876"/>
              <a:gd name="T49" fmla="*/ 346 h 1049"/>
              <a:gd name="T50" fmla="*/ 388 w 2876"/>
              <a:gd name="T51" fmla="*/ 329 h 1049"/>
              <a:gd name="T52" fmla="*/ 399 w 2876"/>
              <a:gd name="T53" fmla="*/ 305 h 1049"/>
              <a:gd name="T54" fmla="*/ 431 w 2876"/>
              <a:gd name="T55" fmla="*/ 284 h 1049"/>
              <a:gd name="T56" fmla="*/ 440 w 2876"/>
              <a:gd name="T57" fmla="*/ 271 h 1049"/>
              <a:gd name="T58" fmla="*/ 483 w 2876"/>
              <a:gd name="T59" fmla="*/ 258 h 1049"/>
              <a:gd name="T60" fmla="*/ 619 w 2876"/>
              <a:gd name="T61" fmla="*/ 242 h 1049"/>
              <a:gd name="T62" fmla="*/ 650 w 2876"/>
              <a:gd name="T63" fmla="*/ 232 h 1049"/>
              <a:gd name="T64" fmla="*/ 747 w 2876"/>
              <a:gd name="T65" fmla="*/ 214 h 1049"/>
              <a:gd name="T66" fmla="*/ 833 w 2876"/>
              <a:gd name="T67" fmla="*/ 199 h 1049"/>
              <a:gd name="T68" fmla="*/ 965 w 2876"/>
              <a:gd name="T69" fmla="*/ 188 h 1049"/>
              <a:gd name="T70" fmla="*/ 1060 w 2876"/>
              <a:gd name="T71" fmla="*/ 169 h 1049"/>
              <a:gd name="T72" fmla="*/ 1114 w 2876"/>
              <a:gd name="T73" fmla="*/ 154 h 1049"/>
              <a:gd name="T74" fmla="*/ 1135 w 2876"/>
              <a:gd name="T75" fmla="*/ 141 h 1049"/>
              <a:gd name="T76" fmla="*/ 1142 w 2876"/>
              <a:gd name="T77" fmla="*/ 124 h 1049"/>
              <a:gd name="T78" fmla="*/ 1196 w 2876"/>
              <a:gd name="T79" fmla="*/ 113 h 1049"/>
              <a:gd name="T80" fmla="*/ 1436 w 2876"/>
              <a:gd name="T81" fmla="*/ 95 h 1049"/>
              <a:gd name="T82" fmla="*/ 1511 w 2876"/>
              <a:gd name="T83" fmla="*/ 80 h 1049"/>
              <a:gd name="T84" fmla="*/ 1544 w 2876"/>
              <a:gd name="T85" fmla="*/ 67 h 1049"/>
              <a:gd name="T86" fmla="*/ 1604 w 2876"/>
              <a:gd name="T87" fmla="*/ 50 h 1049"/>
              <a:gd name="T88" fmla="*/ 1658 w 2876"/>
              <a:gd name="T89" fmla="*/ 37 h 1049"/>
              <a:gd name="T90" fmla="*/ 1697 w 2876"/>
              <a:gd name="T91" fmla="*/ 20 h 1049"/>
              <a:gd name="T92" fmla="*/ 1764 w 2876"/>
              <a:gd name="T93" fmla="*/ 0 h 104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76"/>
              <a:gd name="T142" fmla="*/ 0 h 1049"/>
              <a:gd name="T143" fmla="*/ 2876 w 2876"/>
              <a:gd name="T144" fmla="*/ 1049 h 104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76" h="1049">
                <a:moveTo>
                  <a:pt x="0" y="1049"/>
                </a:moveTo>
                <a:lnTo>
                  <a:pt x="0" y="1018"/>
                </a:lnTo>
                <a:lnTo>
                  <a:pt x="10" y="1018"/>
                </a:lnTo>
                <a:lnTo>
                  <a:pt x="10" y="960"/>
                </a:lnTo>
                <a:lnTo>
                  <a:pt x="21" y="960"/>
                </a:lnTo>
                <a:lnTo>
                  <a:pt x="21" y="899"/>
                </a:lnTo>
                <a:lnTo>
                  <a:pt x="32" y="899"/>
                </a:lnTo>
                <a:lnTo>
                  <a:pt x="32" y="798"/>
                </a:lnTo>
                <a:lnTo>
                  <a:pt x="41" y="798"/>
                </a:lnTo>
                <a:lnTo>
                  <a:pt x="41" y="776"/>
                </a:lnTo>
                <a:lnTo>
                  <a:pt x="54" y="776"/>
                </a:lnTo>
                <a:lnTo>
                  <a:pt x="54" y="740"/>
                </a:lnTo>
                <a:lnTo>
                  <a:pt x="62" y="740"/>
                </a:lnTo>
                <a:lnTo>
                  <a:pt x="62" y="722"/>
                </a:lnTo>
                <a:lnTo>
                  <a:pt x="75" y="722"/>
                </a:lnTo>
                <a:lnTo>
                  <a:pt x="75" y="714"/>
                </a:lnTo>
                <a:lnTo>
                  <a:pt x="92" y="714"/>
                </a:lnTo>
                <a:lnTo>
                  <a:pt x="92" y="681"/>
                </a:lnTo>
                <a:lnTo>
                  <a:pt x="127" y="681"/>
                </a:lnTo>
                <a:lnTo>
                  <a:pt x="127" y="670"/>
                </a:lnTo>
                <a:lnTo>
                  <a:pt x="136" y="670"/>
                </a:lnTo>
                <a:lnTo>
                  <a:pt x="136" y="638"/>
                </a:lnTo>
                <a:lnTo>
                  <a:pt x="144" y="638"/>
                </a:lnTo>
                <a:lnTo>
                  <a:pt x="144" y="612"/>
                </a:lnTo>
                <a:lnTo>
                  <a:pt x="168" y="612"/>
                </a:lnTo>
                <a:lnTo>
                  <a:pt x="168" y="584"/>
                </a:lnTo>
                <a:lnTo>
                  <a:pt x="187" y="584"/>
                </a:lnTo>
                <a:lnTo>
                  <a:pt x="187" y="554"/>
                </a:lnTo>
                <a:lnTo>
                  <a:pt x="220" y="554"/>
                </a:lnTo>
                <a:lnTo>
                  <a:pt x="220" y="539"/>
                </a:lnTo>
                <a:lnTo>
                  <a:pt x="233" y="539"/>
                </a:lnTo>
                <a:lnTo>
                  <a:pt x="233" y="526"/>
                </a:lnTo>
                <a:lnTo>
                  <a:pt x="239" y="526"/>
                </a:lnTo>
                <a:lnTo>
                  <a:pt x="239" y="491"/>
                </a:lnTo>
                <a:lnTo>
                  <a:pt x="252" y="491"/>
                </a:lnTo>
                <a:lnTo>
                  <a:pt x="252" y="476"/>
                </a:lnTo>
                <a:lnTo>
                  <a:pt x="263" y="476"/>
                </a:lnTo>
                <a:lnTo>
                  <a:pt x="263" y="461"/>
                </a:lnTo>
                <a:lnTo>
                  <a:pt x="272" y="461"/>
                </a:lnTo>
                <a:lnTo>
                  <a:pt x="272" y="433"/>
                </a:lnTo>
                <a:lnTo>
                  <a:pt x="287" y="433"/>
                </a:lnTo>
                <a:lnTo>
                  <a:pt x="287" y="420"/>
                </a:lnTo>
                <a:lnTo>
                  <a:pt x="298" y="420"/>
                </a:lnTo>
                <a:lnTo>
                  <a:pt x="298" y="407"/>
                </a:lnTo>
                <a:lnTo>
                  <a:pt x="315" y="407"/>
                </a:lnTo>
                <a:lnTo>
                  <a:pt x="315" y="374"/>
                </a:lnTo>
                <a:lnTo>
                  <a:pt x="358" y="374"/>
                </a:lnTo>
                <a:lnTo>
                  <a:pt x="358" y="361"/>
                </a:lnTo>
                <a:lnTo>
                  <a:pt x="369" y="361"/>
                </a:lnTo>
                <a:lnTo>
                  <a:pt x="369" y="346"/>
                </a:lnTo>
                <a:lnTo>
                  <a:pt x="388" y="346"/>
                </a:lnTo>
                <a:lnTo>
                  <a:pt x="388" y="329"/>
                </a:lnTo>
                <a:lnTo>
                  <a:pt x="399" y="329"/>
                </a:lnTo>
                <a:lnTo>
                  <a:pt x="399" y="305"/>
                </a:lnTo>
                <a:lnTo>
                  <a:pt x="431" y="305"/>
                </a:lnTo>
                <a:lnTo>
                  <a:pt x="431" y="284"/>
                </a:lnTo>
                <a:lnTo>
                  <a:pt x="440" y="284"/>
                </a:lnTo>
                <a:lnTo>
                  <a:pt x="440" y="271"/>
                </a:lnTo>
                <a:lnTo>
                  <a:pt x="483" y="271"/>
                </a:lnTo>
                <a:lnTo>
                  <a:pt x="483" y="258"/>
                </a:lnTo>
                <a:lnTo>
                  <a:pt x="619" y="258"/>
                </a:lnTo>
                <a:lnTo>
                  <a:pt x="619" y="242"/>
                </a:lnTo>
                <a:lnTo>
                  <a:pt x="650" y="242"/>
                </a:lnTo>
                <a:lnTo>
                  <a:pt x="650" y="232"/>
                </a:lnTo>
                <a:lnTo>
                  <a:pt x="747" y="232"/>
                </a:lnTo>
                <a:lnTo>
                  <a:pt x="747" y="214"/>
                </a:lnTo>
                <a:lnTo>
                  <a:pt x="833" y="214"/>
                </a:lnTo>
                <a:lnTo>
                  <a:pt x="833" y="199"/>
                </a:lnTo>
                <a:lnTo>
                  <a:pt x="965" y="199"/>
                </a:lnTo>
                <a:lnTo>
                  <a:pt x="965" y="188"/>
                </a:lnTo>
                <a:lnTo>
                  <a:pt x="1060" y="188"/>
                </a:lnTo>
                <a:lnTo>
                  <a:pt x="1060" y="169"/>
                </a:lnTo>
                <a:lnTo>
                  <a:pt x="1114" y="169"/>
                </a:lnTo>
                <a:lnTo>
                  <a:pt x="1114" y="154"/>
                </a:lnTo>
                <a:lnTo>
                  <a:pt x="1135" y="154"/>
                </a:lnTo>
                <a:lnTo>
                  <a:pt x="1135" y="141"/>
                </a:lnTo>
                <a:lnTo>
                  <a:pt x="1142" y="141"/>
                </a:lnTo>
                <a:lnTo>
                  <a:pt x="1142" y="124"/>
                </a:lnTo>
                <a:lnTo>
                  <a:pt x="1196" y="124"/>
                </a:lnTo>
                <a:lnTo>
                  <a:pt x="1196" y="113"/>
                </a:lnTo>
                <a:lnTo>
                  <a:pt x="1436" y="113"/>
                </a:lnTo>
                <a:lnTo>
                  <a:pt x="1436" y="95"/>
                </a:lnTo>
                <a:lnTo>
                  <a:pt x="1511" y="95"/>
                </a:lnTo>
                <a:lnTo>
                  <a:pt x="1511" y="80"/>
                </a:lnTo>
                <a:lnTo>
                  <a:pt x="1544" y="80"/>
                </a:lnTo>
                <a:lnTo>
                  <a:pt x="1544" y="67"/>
                </a:lnTo>
                <a:lnTo>
                  <a:pt x="1604" y="67"/>
                </a:lnTo>
                <a:lnTo>
                  <a:pt x="1604" y="50"/>
                </a:lnTo>
                <a:lnTo>
                  <a:pt x="1658" y="50"/>
                </a:lnTo>
                <a:lnTo>
                  <a:pt x="1658" y="37"/>
                </a:lnTo>
                <a:lnTo>
                  <a:pt x="1697" y="37"/>
                </a:lnTo>
                <a:lnTo>
                  <a:pt x="1697" y="20"/>
                </a:lnTo>
                <a:lnTo>
                  <a:pt x="1764" y="20"/>
                </a:lnTo>
                <a:lnTo>
                  <a:pt x="1764" y="0"/>
                </a:lnTo>
                <a:lnTo>
                  <a:pt x="2876" y="0"/>
                </a:ln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3065" name="Rectangle 178"/>
          <p:cNvSpPr>
            <a:spLocks noChangeArrowheads="1"/>
          </p:cNvSpPr>
          <p:nvPr/>
        </p:nvSpPr>
        <p:spPr bwMode="auto">
          <a:xfrm>
            <a:off x="5324912" y="2211309"/>
            <a:ext cx="1558055" cy="50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600" b="1" dirty="0" err="1">
                <a:solidFill>
                  <a:srgbClr val="76004B"/>
                </a:solidFill>
                <a:latin typeface="Calibri" pitchFamily="34" charset="0"/>
              </a:rPr>
              <a:t>Apixaban</a:t>
            </a:r>
            <a:r>
              <a:rPr lang="en-US" altLang="en-US" sz="1600" b="1" dirty="0">
                <a:solidFill>
                  <a:srgbClr val="76004B"/>
                </a:solidFill>
                <a:latin typeface="Calibri" pitchFamily="34" charset="0"/>
              </a:rPr>
              <a:t> </a:t>
            </a:r>
            <a:br>
              <a:rPr lang="en-US" altLang="en-US" sz="1600" b="1" dirty="0">
                <a:solidFill>
                  <a:srgbClr val="76004B"/>
                </a:solidFill>
                <a:latin typeface="Calibri" pitchFamily="34" charset="0"/>
              </a:rPr>
            </a:br>
            <a:r>
              <a:rPr lang="en-US" altLang="en-US" sz="1600" b="1" dirty="0">
                <a:solidFill>
                  <a:srgbClr val="76004B"/>
                </a:solidFill>
                <a:latin typeface="Calibri" pitchFamily="34" charset="0"/>
              </a:rPr>
              <a:t>(events: </a:t>
            </a:r>
            <a:r>
              <a:rPr lang="en-US" altLang="en-US" sz="1600" b="1" dirty="0" smtClean="0">
                <a:solidFill>
                  <a:srgbClr val="76004B"/>
                </a:solidFill>
                <a:latin typeface="Calibri" pitchFamily="34" charset="0"/>
              </a:rPr>
              <a:t>59/2,691</a:t>
            </a:r>
            <a:r>
              <a:rPr lang="en-US" altLang="en-US" sz="1600" b="1" dirty="0">
                <a:solidFill>
                  <a:srgbClr val="76004B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7" name="Rectangle 179"/>
          <p:cNvSpPr>
            <a:spLocks noChangeArrowheads="1"/>
          </p:cNvSpPr>
          <p:nvPr/>
        </p:nvSpPr>
        <p:spPr bwMode="auto">
          <a:xfrm>
            <a:off x="5199064" y="1324823"/>
            <a:ext cx="1811337" cy="50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Enoxaparin/warfarin </a:t>
            </a:r>
            <a:b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</a:b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(events: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71/2,704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)</a:t>
            </a:r>
          </a:p>
        </p:txBody>
      </p:sp>
      <p:sp>
        <p:nvSpPr>
          <p:cNvPr id="115" name="Line 142"/>
          <p:cNvSpPr>
            <a:spLocks noChangeShapeType="1"/>
          </p:cNvSpPr>
          <p:nvPr/>
        </p:nvSpPr>
        <p:spPr bwMode="auto">
          <a:xfrm>
            <a:off x="1673226" y="3905772"/>
            <a:ext cx="49213" cy="1636"/>
          </a:xfrm>
          <a:prstGeom prst="line">
            <a:avLst/>
          </a:prstGeom>
          <a:noFill/>
          <a:ln w="269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3" name="Line 147"/>
          <p:cNvSpPr>
            <a:spLocks noChangeShapeType="1"/>
          </p:cNvSpPr>
          <p:nvPr/>
        </p:nvSpPr>
        <p:spPr bwMode="auto">
          <a:xfrm>
            <a:off x="2362200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4" name="Line 147"/>
          <p:cNvSpPr>
            <a:spLocks noChangeShapeType="1"/>
          </p:cNvSpPr>
          <p:nvPr/>
        </p:nvSpPr>
        <p:spPr bwMode="auto">
          <a:xfrm>
            <a:off x="2927350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5" name="Line 147"/>
          <p:cNvSpPr>
            <a:spLocks noChangeShapeType="1"/>
          </p:cNvSpPr>
          <p:nvPr/>
        </p:nvSpPr>
        <p:spPr bwMode="auto">
          <a:xfrm>
            <a:off x="3492500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6" name="Line 147"/>
          <p:cNvSpPr>
            <a:spLocks noChangeShapeType="1"/>
          </p:cNvSpPr>
          <p:nvPr/>
        </p:nvSpPr>
        <p:spPr bwMode="auto">
          <a:xfrm>
            <a:off x="4051300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7" name="Line 147"/>
          <p:cNvSpPr>
            <a:spLocks noChangeShapeType="1"/>
          </p:cNvSpPr>
          <p:nvPr/>
        </p:nvSpPr>
        <p:spPr bwMode="auto">
          <a:xfrm>
            <a:off x="4608513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8" name="Line 147"/>
          <p:cNvSpPr>
            <a:spLocks noChangeShapeType="1"/>
          </p:cNvSpPr>
          <p:nvPr/>
        </p:nvSpPr>
        <p:spPr bwMode="auto">
          <a:xfrm>
            <a:off x="5175250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9" name="Line 147"/>
          <p:cNvSpPr>
            <a:spLocks noChangeShapeType="1"/>
          </p:cNvSpPr>
          <p:nvPr/>
        </p:nvSpPr>
        <p:spPr bwMode="auto">
          <a:xfrm>
            <a:off x="5738813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30" name="Line 147"/>
          <p:cNvSpPr>
            <a:spLocks noChangeShapeType="1"/>
          </p:cNvSpPr>
          <p:nvPr/>
        </p:nvSpPr>
        <p:spPr bwMode="auto">
          <a:xfrm>
            <a:off x="6332538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70" name="Line 147"/>
          <p:cNvSpPr>
            <a:spLocks noChangeShapeType="1"/>
          </p:cNvSpPr>
          <p:nvPr/>
        </p:nvSpPr>
        <p:spPr bwMode="auto">
          <a:xfrm>
            <a:off x="6869113" y="4157652"/>
            <a:ext cx="0" cy="7360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71" name="Line 142"/>
          <p:cNvSpPr>
            <a:spLocks noChangeShapeType="1"/>
          </p:cNvSpPr>
          <p:nvPr/>
        </p:nvSpPr>
        <p:spPr bwMode="auto">
          <a:xfrm>
            <a:off x="1693864" y="3060176"/>
            <a:ext cx="523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72" name="Line 142"/>
          <p:cNvSpPr>
            <a:spLocks noChangeShapeType="1"/>
          </p:cNvSpPr>
          <p:nvPr/>
        </p:nvSpPr>
        <p:spPr bwMode="auto">
          <a:xfrm>
            <a:off x="1693864" y="3915586"/>
            <a:ext cx="52387" cy="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3079" name="Rectangle 113"/>
          <p:cNvSpPr>
            <a:spLocks noChangeArrowheads="1"/>
          </p:cNvSpPr>
          <p:nvPr/>
        </p:nvSpPr>
        <p:spPr bwMode="auto">
          <a:xfrm>
            <a:off x="1" y="5989304"/>
            <a:ext cx="7097713" cy="2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lvl="1" eaLnBrk="0" hangingPunct="0">
              <a:spcBef>
                <a:spcPct val="20000"/>
              </a:spcBef>
              <a:buClr>
                <a:srgbClr val="F36837"/>
              </a:buClr>
            </a:pPr>
            <a:r>
              <a:rPr lang="en-US" altLang="en-US" sz="1200" i="1" dirty="0" err="1">
                <a:solidFill>
                  <a:srgbClr val="76004B"/>
                </a:solidFill>
                <a:latin typeface="Calibri" pitchFamily="34" charset="0"/>
              </a:rPr>
              <a:t>Eno</a:t>
            </a:r>
            <a:r>
              <a:rPr lang="en-US" altLang="en-US" sz="1200" i="1" dirty="0">
                <a:solidFill>
                  <a:srgbClr val="76004B"/>
                </a:solidFill>
                <a:latin typeface="Calibri" pitchFamily="34" charset="0"/>
              </a:rPr>
              <a:t>, enoxaparin; </a:t>
            </a:r>
            <a:r>
              <a:rPr lang="en-US" altLang="en-US" sz="1200" i="1" dirty="0" smtClean="0">
                <a:solidFill>
                  <a:srgbClr val="76004B"/>
                </a:solidFill>
                <a:latin typeface="Calibri" pitchFamily="34" charset="0"/>
              </a:rPr>
              <a:t>TTR</a:t>
            </a:r>
            <a:r>
              <a:rPr lang="en-US" altLang="en-US" sz="1200" i="1" dirty="0">
                <a:solidFill>
                  <a:srgbClr val="76004B"/>
                </a:solidFill>
                <a:latin typeface="Calibri" pitchFamily="34" charset="0"/>
              </a:rPr>
              <a:t>, time in therapeutic range; War, </a:t>
            </a:r>
            <a:r>
              <a:rPr lang="en-US" altLang="en-US" sz="1200" i="1" dirty="0" smtClean="0">
                <a:solidFill>
                  <a:srgbClr val="76004B"/>
                </a:solidFill>
                <a:latin typeface="Calibri" pitchFamily="34" charset="0"/>
              </a:rPr>
              <a:t>warfarin.</a:t>
            </a:r>
            <a:endParaRPr lang="en-US" altLang="en-US" sz="1200" i="1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3080" name="Rounded Rectangle 66"/>
          <p:cNvSpPr>
            <a:spLocks noChangeArrowheads="1"/>
          </p:cNvSpPr>
          <p:nvPr/>
        </p:nvSpPr>
        <p:spPr bwMode="auto">
          <a:xfrm>
            <a:off x="6380164" y="2955500"/>
            <a:ext cx="2395537" cy="559369"/>
          </a:xfrm>
          <a:prstGeom prst="roundRect">
            <a:avLst>
              <a:gd name="adj" fmla="val 16667"/>
            </a:avLst>
          </a:prstGeom>
          <a:solidFill>
            <a:srgbClr val="76004B"/>
          </a:solidFill>
          <a:ln w="19050">
            <a:noFill/>
            <a:round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en-US" sz="1400" b="1" dirty="0">
                <a:solidFill>
                  <a:schemeClr val="bg1"/>
                </a:solidFill>
                <a:latin typeface="Calibri" pitchFamily="34" charset="0"/>
              </a:rPr>
              <a:t>RR 0.84 (95% CI, 0.60–1.18) </a:t>
            </a:r>
          </a:p>
          <a:p>
            <a:pPr algn="ctr">
              <a:lnSpc>
                <a:spcPct val="114000"/>
              </a:lnSpc>
            </a:pPr>
            <a:r>
              <a:rPr lang="en-US" altLang="en-US" sz="1400" b="1" i="1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en-US" sz="1400" b="1" dirty="0">
                <a:solidFill>
                  <a:schemeClr val="bg1"/>
                </a:solidFill>
                <a:latin typeface="Calibri" pitchFamily="34" charset="0"/>
              </a:rPr>
              <a:t>&lt;0.001 (non-inferiority) 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504825" y="1057454"/>
            <a:ext cx="2434319" cy="422749"/>
          </a:xfrm>
          <a:prstGeom prst="rect">
            <a:avLst/>
          </a:prstGeom>
          <a:solidFill>
            <a:srgbClr val="F26A38"/>
          </a:solidFill>
          <a:ln>
            <a:solidFill>
              <a:srgbClr val="F2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anchor="ctr"/>
          <a:lstStyle/>
          <a:p>
            <a:pPr algn="ctr" defTabSz="12188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Primary efficacy outcome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19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3438" y="6436020"/>
            <a:ext cx="4043362" cy="356557"/>
          </a:xfrm>
        </p:spPr>
        <p:txBody>
          <a:bodyPr/>
          <a:lstStyle/>
          <a:p>
            <a:r>
              <a:rPr lang="en-GB" altLang="en-US" dirty="0" smtClean="0"/>
              <a:t>Agnelli et al. </a:t>
            </a:r>
            <a:r>
              <a:rPr lang="en-GB" altLang="en-US" i="1" dirty="0" smtClean="0"/>
              <a:t>N </a:t>
            </a:r>
            <a:r>
              <a:rPr lang="en-GB" altLang="en-US" i="1" dirty="0" err="1" smtClean="0"/>
              <a:t>Engl</a:t>
            </a:r>
            <a:r>
              <a:rPr lang="en-GB" altLang="en-US" i="1" dirty="0" smtClean="0"/>
              <a:t> J Med</a:t>
            </a:r>
            <a:r>
              <a:rPr lang="en-GB" altLang="en-US" dirty="0" smtClean="0"/>
              <a:t>. 2013;369:799–808.</a:t>
            </a:r>
          </a:p>
        </p:txBody>
      </p:sp>
      <p:sp>
        <p:nvSpPr>
          <p:cNvPr id="45059" name="Rectangle 116"/>
          <p:cNvSpPr>
            <a:spLocks noChangeArrowheads="1"/>
          </p:cNvSpPr>
          <p:nvPr/>
        </p:nvSpPr>
        <p:spPr bwMode="auto">
          <a:xfrm>
            <a:off x="1639491" y="524695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2,676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5060" name="Rectangle 117"/>
          <p:cNvSpPr>
            <a:spLocks noChangeArrowheads="1"/>
          </p:cNvSpPr>
          <p:nvPr/>
        </p:nvSpPr>
        <p:spPr bwMode="auto">
          <a:xfrm>
            <a:off x="2157016" y="524695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2,519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5061" name="Rectangle 118"/>
          <p:cNvSpPr>
            <a:spLocks noChangeArrowheads="1"/>
          </p:cNvSpPr>
          <p:nvPr/>
        </p:nvSpPr>
        <p:spPr bwMode="auto">
          <a:xfrm>
            <a:off x="2642791" y="524695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2,460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5062" name="Rectangle 119"/>
          <p:cNvSpPr>
            <a:spLocks noChangeArrowheads="1"/>
          </p:cNvSpPr>
          <p:nvPr/>
        </p:nvSpPr>
        <p:spPr bwMode="auto">
          <a:xfrm>
            <a:off x="3130153" y="524695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2,409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5063" name="Rectangle 120"/>
          <p:cNvSpPr>
            <a:spLocks noChangeArrowheads="1"/>
          </p:cNvSpPr>
          <p:nvPr/>
        </p:nvSpPr>
        <p:spPr bwMode="auto">
          <a:xfrm>
            <a:off x="3630216" y="524695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2,373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5064" name="Rectangle 121"/>
          <p:cNvSpPr>
            <a:spLocks noChangeArrowheads="1"/>
          </p:cNvSpPr>
          <p:nvPr/>
        </p:nvSpPr>
        <p:spPr bwMode="auto">
          <a:xfrm>
            <a:off x="4125516" y="5246950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 dirty="0" smtClean="0">
                <a:solidFill>
                  <a:srgbClr val="76004B"/>
                </a:solidFill>
                <a:latin typeface="Calibri" pitchFamily="34" charset="0"/>
              </a:rPr>
              <a:t>2,339</a:t>
            </a:r>
            <a:endParaRPr lang="en-US" altLang="en-US" sz="1400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5065" name="Rectangle 122"/>
          <p:cNvSpPr>
            <a:spLocks noChangeArrowheads="1"/>
          </p:cNvSpPr>
          <p:nvPr/>
        </p:nvSpPr>
        <p:spPr bwMode="auto">
          <a:xfrm>
            <a:off x="4697413" y="5246950"/>
            <a:ext cx="182562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61</a:t>
            </a:r>
          </a:p>
        </p:txBody>
      </p:sp>
      <p:sp>
        <p:nvSpPr>
          <p:cNvPr id="45066" name="Rectangle 123"/>
          <p:cNvSpPr>
            <a:spLocks noChangeArrowheads="1"/>
          </p:cNvSpPr>
          <p:nvPr/>
        </p:nvSpPr>
        <p:spPr bwMode="auto">
          <a:xfrm>
            <a:off x="5200650" y="5246950"/>
            <a:ext cx="90488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5067" name="Rectangle 124"/>
          <p:cNvSpPr>
            <a:spLocks noChangeArrowheads="1"/>
          </p:cNvSpPr>
          <p:nvPr/>
        </p:nvSpPr>
        <p:spPr bwMode="auto">
          <a:xfrm>
            <a:off x="5705475" y="5246950"/>
            <a:ext cx="90488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5068" name="Rectangle 125"/>
          <p:cNvSpPr>
            <a:spLocks noChangeArrowheads="1"/>
          </p:cNvSpPr>
          <p:nvPr/>
        </p:nvSpPr>
        <p:spPr bwMode="auto">
          <a:xfrm>
            <a:off x="6172200" y="5246950"/>
            <a:ext cx="90488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5069" name="Rectangle 126"/>
          <p:cNvSpPr>
            <a:spLocks noChangeArrowheads="1"/>
          </p:cNvSpPr>
          <p:nvPr/>
        </p:nvSpPr>
        <p:spPr bwMode="auto">
          <a:xfrm>
            <a:off x="6697221" y="5246950"/>
            <a:ext cx="91372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400">
                <a:solidFill>
                  <a:srgbClr val="76004B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6" name="Rectangle 116"/>
          <p:cNvSpPr>
            <a:spLocks noChangeArrowheads="1"/>
          </p:cNvSpPr>
          <p:nvPr/>
        </p:nvSpPr>
        <p:spPr bwMode="auto">
          <a:xfrm>
            <a:off x="1639491" y="554135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2,689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7" name="Rectangle 117"/>
          <p:cNvSpPr>
            <a:spLocks noChangeArrowheads="1"/>
          </p:cNvSpPr>
          <p:nvPr/>
        </p:nvSpPr>
        <p:spPr bwMode="auto">
          <a:xfrm>
            <a:off x="2157016" y="554135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2,488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8" name="Rectangle 118"/>
          <p:cNvSpPr>
            <a:spLocks noChangeArrowheads="1"/>
          </p:cNvSpPr>
          <p:nvPr/>
        </p:nvSpPr>
        <p:spPr bwMode="auto">
          <a:xfrm>
            <a:off x="2642791" y="554135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2,426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9" name="Rectangle 119"/>
          <p:cNvSpPr>
            <a:spLocks noChangeArrowheads="1"/>
          </p:cNvSpPr>
          <p:nvPr/>
        </p:nvSpPr>
        <p:spPr bwMode="auto">
          <a:xfrm>
            <a:off x="3130153" y="554135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2,383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0" name="Rectangle 120"/>
          <p:cNvSpPr>
            <a:spLocks noChangeArrowheads="1"/>
          </p:cNvSpPr>
          <p:nvPr/>
        </p:nvSpPr>
        <p:spPr bwMode="auto">
          <a:xfrm>
            <a:off x="3630216" y="554135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2,339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1" name="Rectangle 121"/>
          <p:cNvSpPr>
            <a:spLocks noChangeArrowheads="1"/>
          </p:cNvSpPr>
          <p:nvPr/>
        </p:nvSpPr>
        <p:spPr bwMode="auto">
          <a:xfrm>
            <a:off x="4125516" y="5541355"/>
            <a:ext cx="410370" cy="22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2,310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2" name="Rectangle 122"/>
          <p:cNvSpPr>
            <a:spLocks noChangeArrowheads="1"/>
          </p:cNvSpPr>
          <p:nvPr/>
        </p:nvSpPr>
        <p:spPr bwMode="auto">
          <a:xfrm>
            <a:off x="4697413" y="5541355"/>
            <a:ext cx="182562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43</a:t>
            </a:r>
          </a:p>
        </p:txBody>
      </p:sp>
      <p:sp>
        <p:nvSpPr>
          <p:cNvPr id="23" name="Rectangle 123"/>
          <p:cNvSpPr>
            <a:spLocks noChangeArrowheads="1"/>
          </p:cNvSpPr>
          <p:nvPr/>
        </p:nvSpPr>
        <p:spPr bwMode="auto">
          <a:xfrm>
            <a:off x="5200650" y="5541355"/>
            <a:ext cx="90488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3</a:t>
            </a:r>
          </a:p>
        </p:txBody>
      </p:sp>
      <p:sp>
        <p:nvSpPr>
          <p:cNvPr id="24" name="Rectangle 124"/>
          <p:cNvSpPr>
            <a:spLocks noChangeArrowheads="1"/>
          </p:cNvSpPr>
          <p:nvPr/>
        </p:nvSpPr>
        <p:spPr bwMode="auto">
          <a:xfrm>
            <a:off x="5705475" y="5541355"/>
            <a:ext cx="90488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25" name="Rectangle 125"/>
          <p:cNvSpPr>
            <a:spLocks noChangeArrowheads="1"/>
          </p:cNvSpPr>
          <p:nvPr/>
        </p:nvSpPr>
        <p:spPr bwMode="auto">
          <a:xfrm>
            <a:off x="6172200" y="5541355"/>
            <a:ext cx="90488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26" name="Rectangle 126"/>
          <p:cNvSpPr>
            <a:spLocks noChangeArrowheads="1"/>
          </p:cNvSpPr>
          <p:nvPr/>
        </p:nvSpPr>
        <p:spPr bwMode="auto">
          <a:xfrm>
            <a:off x="6697222" y="5541355"/>
            <a:ext cx="9137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0</a:t>
            </a:r>
          </a:p>
        </p:txBody>
      </p:sp>
      <p:sp>
        <p:nvSpPr>
          <p:cNvPr id="45081" name="Rectangle 116"/>
          <p:cNvSpPr>
            <a:spLocks noChangeArrowheads="1"/>
          </p:cNvSpPr>
          <p:nvPr/>
        </p:nvSpPr>
        <p:spPr bwMode="auto">
          <a:xfrm>
            <a:off x="641350" y="5246950"/>
            <a:ext cx="698500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400" b="1" dirty="0" err="1">
                <a:solidFill>
                  <a:srgbClr val="76004B"/>
                </a:solidFill>
                <a:latin typeface="Calibri" pitchFamily="34" charset="0"/>
              </a:rPr>
              <a:t>Apixaban</a:t>
            </a:r>
            <a:endParaRPr lang="en-US" altLang="en-US" sz="1400" b="1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28" name="Rectangle 116"/>
          <p:cNvSpPr>
            <a:spLocks noChangeArrowheads="1"/>
          </p:cNvSpPr>
          <p:nvPr/>
        </p:nvSpPr>
        <p:spPr bwMode="auto">
          <a:xfrm>
            <a:off x="641350" y="5541355"/>
            <a:ext cx="641350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Eno/war</a:t>
            </a:r>
          </a:p>
        </p:txBody>
      </p:sp>
      <p:sp>
        <p:nvSpPr>
          <p:cNvPr id="29" name="Rectangle 116"/>
          <p:cNvSpPr>
            <a:spLocks noChangeArrowheads="1"/>
          </p:cNvSpPr>
          <p:nvPr/>
        </p:nvSpPr>
        <p:spPr bwMode="auto">
          <a:xfrm>
            <a:off x="641350" y="4975444"/>
            <a:ext cx="1601788" cy="22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No. of patients at risk</a:t>
            </a:r>
          </a:p>
        </p:txBody>
      </p:sp>
      <p:sp>
        <p:nvSpPr>
          <p:cNvPr id="45084" name="Rectangle 26"/>
          <p:cNvSpPr>
            <a:spLocks noChangeArrowheads="1"/>
          </p:cNvSpPr>
          <p:nvPr/>
        </p:nvSpPr>
        <p:spPr bwMode="auto">
          <a:xfrm>
            <a:off x="5334623" y="2724882"/>
            <a:ext cx="2404441" cy="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altLang="en-US" sz="1600" b="1" dirty="0" err="1">
                <a:solidFill>
                  <a:srgbClr val="76004B"/>
                </a:solidFill>
                <a:latin typeface="Calibri" pitchFamily="34" charset="0"/>
              </a:rPr>
              <a:t>Apixaban</a:t>
            </a:r>
            <a:r>
              <a:rPr lang="en-US" altLang="en-US" sz="1600" b="1" dirty="0">
                <a:solidFill>
                  <a:srgbClr val="76004B"/>
                </a:solidFill>
                <a:latin typeface="Calibri" pitchFamily="34" charset="0"/>
              </a:rPr>
              <a:t> (events: </a:t>
            </a:r>
            <a:r>
              <a:rPr lang="en-US" altLang="en-US" sz="1600" b="1" dirty="0" smtClean="0">
                <a:solidFill>
                  <a:srgbClr val="76004B"/>
                </a:solidFill>
                <a:latin typeface="Calibri" pitchFamily="34" charset="0"/>
              </a:rPr>
              <a:t>15/2,676</a:t>
            </a:r>
            <a:r>
              <a:rPr lang="en-US" altLang="en-US" sz="1600" b="1" dirty="0">
                <a:solidFill>
                  <a:srgbClr val="76004B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4" name="Line 54"/>
          <p:cNvSpPr>
            <a:spLocks noChangeShapeType="1"/>
          </p:cNvSpPr>
          <p:nvPr/>
        </p:nvSpPr>
        <p:spPr bwMode="auto">
          <a:xfrm>
            <a:off x="1760538" y="3179573"/>
            <a:ext cx="44450" cy="1636"/>
          </a:xfrm>
          <a:prstGeom prst="line">
            <a:avLst/>
          </a:prstGeom>
          <a:noFill/>
          <a:ln w="269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 flipH="1">
            <a:off x="1882775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8" name="Line 58"/>
          <p:cNvSpPr>
            <a:spLocks noChangeShapeType="1"/>
          </p:cNvSpPr>
          <p:nvPr/>
        </p:nvSpPr>
        <p:spPr bwMode="auto">
          <a:xfrm>
            <a:off x="2846388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6" name="Freeform 66"/>
          <p:cNvSpPr>
            <a:spLocks/>
          </p:cNvSpPr>
          <p:nvPr/>
        </p:nvSpPr>
        <p:spPr bwMode="auto">
          <a:xfrm>
            <a:off x="1790700" y="1741897"/>
            <a:ext cx="4940300" cy="2181868"/>
          </a:xfrm>
          <a:custGeom>
            <a:avLst/>
            <a:gdLst>
              <a:gd name="T0" fmla="*/ 0 w 3222"/>
              <a:gd name="T1" fmla="*/ 0 h 1332"/>
              <a:gd name="T2" fmla="*/ 18 w 3222"/>
              <a:gd name="T3" fmla="*/ 0 h 1332"/>
              <a:gd name="T4" fmla="*/ 18 w 3222"/>
              <a:gd name="T5" fmla="*/ 1295 h 1332"/>
              <a:gd name="T6" fmla="*/ 3222 w 3222"/>
              <a:gd name="T7" fmla="*/ 1295 h 1332"/>
              <a:gd name="T8" fmla="*/ 3222 w 3222"/>
              <a:gd name="T9" fmla="*/ 1332 h 1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2"/>
              <a:gd name="T16" fmla="*/ 0 h 1332"/>
              <a:gd name="T17" fmla="*/ 3222 w 3222"/>
              <a:gd name="T18" fmla="*/ 1332 h 1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2" h="1332">
                <a:moveTo>
                  <a:pt x="0" y="0"/>
                </a:moveTo>
                <a:lnTo>
                  <a:pt x="18" y="0"/>
                </a:lnTo>
                <a:lnTo>
                  <a:pt x="18" y="1295"/>
                </a:lnTo>
                <a:lnTo>
                  <a:pt x="3222" y="1295"/>
                </a:lnTo>
                <a:lnTo>
                  <a:pt x="3222" y="133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7" name="Rectangle 67"/>
          <p:cNvSpPr>
            <a:spLocks noChangeArrowheads="1"/>
          </p:cNvSpPr>
          <p:nvPr/>
        </p:nvSpPr>
        <p:spPr bwMode="auto">
          <a:xfrm>
            <a:off x="1609725" y="1532542"/>
            <a:ext cx="103188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</a:t>
            </a:r>
          </a:p>
        </p:txBody>
      </p:sp>
      <p:sp>
        <p:nvSpPr>
          <p:cNvPr id="48" name="Rectangle 69"/>
          <p:cNvSpPr>
            <a:spLocks noChangeArrowheads="1"/>
          </p:cNvSpPr>
          <p:nvPr/>
        </p:nvSpPr>
        <p:spPr bwMode="auto">
          <a:xfrm>
            <a:off x="1609725" y="2526976"/>
            <a:ext cx="103188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</a:t>
            </a:r>
          </a:p>
        </p:txBody>
      </p:sp>
      <p:sp>
        <p:nvSpPr>
          <p:cNvPr id="49" name="Rectangle 71"/>
          <p:cNvSpPr>
            <a:spLocks noChangeArrowheads="1"/>
          </p:cNvSpPr>
          <p:nvPr/>
        </p:nvSpPr>
        <p:spPr bwMode="auto">
          <a:xfrm>
            <a:off x="1609725" y="3487063"/>
            <a:ext cx="103188" cy="25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0</a:t>
            </a:r>
          </a:p>
        </p:txBody>
      </p:sp>
      <p:sp>
        <p:nvSpPr>
          <p:cNvPr id="50" name="Rectangle 72"/>
          <p:cNvSpPr>
            <a:spLocks noChangeArrowheads="1"/>
          </p:cNvSpPr>
          <p:nvPr/>
        </p:nvSpPr>
        <p:spPr bwMode="auto">
          <a:xfrm>
            <a:off x="1828800" y="3972832"/>
            <a:ext cx="104775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0</a:t>
            </a:r>
          </a:p>
        </p:txBody>
      </p: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2259013" y="3972832"/>
            <a:ext cx="207962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30</a:t>
            </a: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2738438" y="3972832"/>
            <a:ext cx="207962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60</a:t>
            </a: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>
            <a:off x="3219451" y="3972832"/>
            <a:ext cx="207963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90</a:t>
            </a: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3648075" y="3972832"/>
            <a:ext cx="312738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120</a:t>
            </a:r>
          </a:p>
        </p:txBody>
      </p:sp>
      <p:sp>
        <p:nvSpPr>
          <p:cNvPr id="55" name="Rectangle 77"/>
          <p:cNvSpPr>
            <a:spLocks noChangeArrowheads="1"/>
          </p:cNvSpPr>
          <p:nvPr/>
        </p:nvSpPr>
        <p:spPr bwMode="auto">
          <a:xfrm>
            <a:off x="4129089" y="3972832"/>
            <a:ext cx="312737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150</a:t>
            </a:r>
          </a:p>
        </p:txBody>
      </p:sp>
      <p:sp>
        <p:nvSpPr>
          <p:cNvPr id="56" name="Rectangle 78"/>
          <p:cNvSpPr>
            <a:spLocks noChangeArrowheads="1"/>
          </p:cNvSpPr>
          <p:nvPr/>
        </p:nvSpPr>
        <p:spPr bwMode="auto">
          <a:xfrm>
            <a:off x="4610100" y="3972832"/>
            <a:ext cx="312738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180</a:t>
            </a:r>
          </a:p>
        </p:txBody>
      </p:sp>
      <p:sp>
        <p:nvSpPr>
          <p:cNvPr id="57" name="Rectangle 79"/>
          <p:cNvSpPr>
            <a:spLocks noChangeArrowheads="1"/>
          </p:cNvSpPr>
          <p:nvPr/>
        </p:nvSpPr>
        <p:spPr bwMode="auto">
          <a:xfrm>
            <a:off x="5092700" y="3972832"/>
            <a:ext cx="312738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210</a:t>
            </a:r>
          </a:p>
        </p:txBody>
      </p:sp>
      <p:sp>
        <p:nvSpPr>
          <p:cNvPr id="58" name="Rectangle 80"/>
          <p:cNvSpPr>
            <a:spLocks noChangeArrowheads="1"/>
          </p:cNvSpPr>
          <p:nvPr/>
        </p:nvSpPr>
        <p:spPr bwMode="auto">
          <a:xfrm>
            <a:off x="5572125" y="3972832"/>
            <a:ext cx="312738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240</a:t>
            </a:r>
          </a:p>
        </p:txBody>
      </p:sp>
      <p:sp>
        <p:nvSpPr>
          <p:cNvPr id="59" name="Rectangle 81"/>
          <p:cNvSpPr>
            <a:spLocks noChangeArrowheads="1"/>
          </p:cNvSpPr>
          <p:nvPr/>
        </p:nvSpPr>
        <p:spPr bwMode="auto">
          <a:xfrm>
            <a:off x="6053139" y="3972832"/>
            <a:ext cx="312737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270</a:t>
            </a:r>
          </a:p>
        </p:txBody>
      </p:sp>
      <p:sp>
        <p:nvSpPr>
          <p:cNvPr id="60" name="Rectangle 82"/>
          <p:cNvSpPr>
            <a:spLocks noChangeArrowheads="1"/>
          </p:cNvSpPr>
          <p:nvPr/>
        </p:nvSpPr>
        <p:spPr bwMode="auto">
          <a:xfrm>
            <a:off x="6535738" y="3972832"/>
            <a:ext cx="312737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300</a:t>
            </a:r>
          </a:p>
        </p:txBody>
      </p:sp>
      <p:sp>
        <p:nvSpPr>
          <p:cNvPr id="61" name="Freeform 83"/>
          <p:cNvSpPr>
            <a:spLocks/>
          </p:cNvSpPr>
          <p:nvPr/>
        </p:nvSpPr>
        <p:spPr bwMode="auto">
          <a:xfrm>
            <a:off x="1879600" y="3069990"/>
            <a:ext cx="4337050" cy="582268"/>
          </a:xfrm>
          <a:custGeom>
            <a:avLst/>
            <a:gdLst>
              <a:gd name="T0" fmla="*/ 0 w 2828"/>
              <a:gd name="T1" fmla="*/ 355 h 355"/>
              <a:gd name="T2" fmla="*/ 54 w 2828"/>
              <a:gd name="T3" fmla="*/ 355 h 355"/>
              <a:gd name="T4" fmla="*/ 54 w 2828"/>
              <a:gd name="T5" fmla="*/ 308 h 355"/>
              <a:gd name="T6" fmla="*/ 73 w 2828"/>
              <a:gd name="T7" fmla="*/ 308 h 355"/>
              <a:gd name="T8" fmla="*/ 73 w 2828"/>
              <a:gd name="T9" fmla="*/ 290 h 355"/>
              <a:gd name="T10" fmla="*/ 159 w 2828"/>
              <a:gd name="T11" fmla="*/ 290 h 355"/>
              <a:gd name="T12" fmla="*/ 159 w 2828"/>
              <a:gd name="T13" fmla="*/ 265 h 355"/>
              <a:gd name="T14" fmla="*/ 181 w 2828"/>
              <a:gd name="T15" fmla="*/ 265 h 355"/>
              <a:gd name="T16" fmla="*/ 181 w 2828"/>
              <a:gd name="T17" fmla="*/ 243 h 355"/>
              <a:gd name="T18" fmla="*/ 402 w 2828"/>
              <a:gd name="T19" fmla="*/ 243 h 355"/>
              <a:gd name="T20" fmla="*/ 402 w 2828"/>
              <a:gd name="T21" fmla="*/ 221 h 355"/>
              <a:gd name="T22" fmla="*/ 495 w 2828"/>
              <a:gd name="T23" fmla="*/ 221 h 355"/>
              <a:gd name="T24" fmla="*/ 495 w 2828"/>
              <a:gd name="T25" fmla="*/ 198 h 355"/>
              <a:gd name="T26" fmla="*/ 538 w 2828"/>
              <a:gd name="T27" fmla="*/ 198 h 355"/>
              <a:gd name="T28" fmla="*/ 538 w 2828"/>
              <a:gd name="T29" fmla="*/ 174 h 355"/>
              <a:gd name="T30" fmla="*/ 871 w 2828"/>
              <a:gd name="T31" fmla="*/ 174 h 355"/>
              <a:gd name="T32" fmla="*/ 871 w 2828"/>
              <a:gd name="T33" fmla="*/ 153 h 355"/>
              <a:gd name="T34" fmla="*/ 934 w 2828"/>
              <a:gd name="T35" fmla="*/ 153 h 355"/>
              <a:gd name="T36" fmla="*/ 934 w 2828"/>
              <a:gd name="T37" fmla="*/ 101 h 355"/>
              <a:gd name="T38" fmla="*/ 966 w 2828"/>
              <a:gd name="T39" fmla="*/ 101 h 355"/>
              <a:gd name="T40" fmla="*/ 966 w 2828"/>
              <a:gd name="T41" fmla="*/ 77 h 355"/>
              <a:gd name="T42" fmla="*/ 1356 w 2828"/>
              <a:gd name="T43" fmla="*/ 77 h 355"/>
              <a:gd name="T44" fmla="*/ 1356 w 2828"/>
              <a:gd name="T45" fmla="*/ 53 h 355"/>
              <a:gd name="T46" fmla="*/ 1689 w 2828"/>
              <a:gd name="T47" fmla="*/ 53 h 355"/>
              <a:gd name="T48" fmla="*/ 1689 w 2828"/>
              <a:gd name="T49" fmla="*/ 28 h 355"/>
              <a:gd name="T50" fmla="*/ 1771 w 2828"/>
              <a:gd name="T51" fmla="*/ 28 h 355"/>
              <a:gd name="T52" fmla="*/ 1771 w 2828"/>
              <a:gd name="T53" fmla="*/ 0 h 355"/>
              <a:gd name="T54" fmla="*/ 2828 w 2828"/>
              <a:gd name="T55" fmla="*/ 0 h 35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28"/>
              <a:gd name="T85" fmla="*/ 0 h 355"/>
              <a:gd name="T86" fmla="*/ 2828 w 2828"/>
              <a:gd name="T87" fmla="*/ 355 h 35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28" h="355">
                <a:moveTo>
                  <a:pt x="0" y="355"/>
                </a:moveTo>
                <a:lnTo>
                  <a:pt x="54" y="355"/>
                </a:lnTo>
                <a:lnTo>
                  <a:pt x="54" y="308"/>
                </a:lnTo>
                <a:lnTo>
                  <a:pt x="73" y="308"/>
                </a:lnTo>
                <a:lnTo>
                  <a:pt x="73" y="290"/>
                </a:lnTo>
                <a:lnTo>
                  <a:pt x="159" y="290"/>
                </a:lnTo>
                <a:lnTo>
                  <a:pt x="159" y="265"/>
                </a:lnTo>
                <a:lnTo>
                  <a:pt x="181" y="265"/>
                </a:lnTo>
                <a:lnTo>
                  <a:pt x="181" y="243"/>
                </a:lnTo>
                <a:lnTo>
                  <a:pt x="402" y="243"/>
                </a:lnTo>
                <a:lnTo>
                  <a:pt x="402" y="221"/>
                </a:lnTo>
                <a:lnTo>
                  <a:pt x="495" y="221"/>
                </a:lnTo>
                <a:lnTo>
                  <a:pt x="495" y="198"/>
                </a:lnTo>
                <a:lnTo>
                  <a:pt x="538" y="198"/>
                </a:lnTo>
                <a:lnTo>
                  <a:pt x="538" y="174"/>
                </a:lnTo>
                <a:lnTo>
                  <a:pt x="871" y="174"/>
                </a:lnTo>
                <a:lnTo>
                  <a:pt x="871" y="153"/>
                </a:lnTo>
                <a:lnTo>
                  <a:pt x="934" y="153"/>
                </a:lnTo>
                <a:lnTo>
                  <a:pt x="934" y="101"/>
                </a:lnTo>
                <a:lnTo>
                  <a:pt x="966" y="101"/>
                </a:lnTo>
                <a:lnTo>
                  <a:pt x="966" y="77"/>
                </a:lnTo>
                <a:lnTo>
                  <a:pt x="1356" y="77"/>
                </a:lnTo>
                <a:lnTo>
                  <a:pt x="1356" y="53"/>
                </a:lnTo>
                <a:lnTo>
                  <a:pt x="1689" y="53"/>
                </a:lnTo>
                <a:lnTo>
                  <a:pt x="1689" y="28"/>
                </a:lnTo>
                <a:lnTo>
                  <a:pt x="1771" y="28"/>
                </a:lnTo>
                <a:lnTo>
                  <a:pt x="1771" y="0"/>
                </a:lnTo>
                <a:lnTo>
                  <a:pt x="2828" y="0"/>
                </a:lnTo>
              </a:path>
            </a:pathLst>
          </a:custGeom>
          <a:noFill/>
          <a:ln w="38100" cap="flat">
            <a:solidFill>
              <a:srgbClr val="76004B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2" name="Freeform 84"/>
          <p:cNvSpPr>
            <a:spLocks/>
          </p:cNvSpPr>
          <p:nvPr/>
        </p:nvSpPr>
        <p:spPr bwMode="auto">
          <a:xfrm>
            <a:off x="1928814" y="1797506"/>
            <a:ext cx="4365625" cy="1830217"/>
          </a:xfrm>
          <a:custGeom>
            <a:avLst/>
            <a:gdLst>
              <a:gd name="T0" fmla="*/ 0 w 2847"/>
              <a:gd name="T1" fmla="*/ 1110 h 1116"/>
              <a:gd name="T2" fmla="*/ 11 w 2847"/>
              <a:gd name="T3" fmla="*/ 1060 h 1116"/>
              <a:gd name="T4" fmla="*/ 22 w 2847"/>
              <a:gd name="T5" fmla="*/ 933 h 1116"/>
              <a:gd name="T6" fmla="*/ 32 w 2847"/>
              <a:gd name="T7" fmla="*/ 825 h 1116"/>
              <a:gd name="T8" fmla="*/ 56 w 2847"/>
              <a:gd name="T9" fmla="*/ 780 h 1116"/>
              <a:gd name="T10" fmla="*/ 75 w 2847"/>
              <a:gd name="T11" fmla="*/ 760 h 1116"/>
              <a:gd name="T12" fmla="*/ 93 w 2847"/>
              <a:gd name="T13" fmla="*/ 737 h 1116"/>
              <a:gd name="T14" fmla="*/ 106 w 2847"/>
              <a:gd name="T15" fmla="*/ 689 h 1116"/>
              <a:gd name="T16" fmla="*/ 118 w 2847"/>
              <a:gd name="T17" fmla="*/ 648 h 1116"/>
              <a:gd name="T18" fmla="*/ 125 w 2847"/>
              <a:gd name="T19" fmla="*/ 599 h 1116"/>
              <a:gd name="T20" fmla="*/ 138 w 2847"/>
              <a:gd name="T21" fmla="*/ 554 h 1116"/>
              <a:gd name="T22" fmla="*/ 241 w 2847"/>
              <a:gd name="T23" fmla="*/ 530 h 1116"/>
              <a:gd name="T24" fmla="*/ 273 w 2847"/>
              <a:gd name="T25" fmla="*/ 508 h 1116"/>
              <a:gd name="T26" fmla="*/ 304 w 2847"/>
              <a:gd name="T27" fmla="*/ 487 h 1116"/>
              <a:gd name="T28" fmla="*/ 347 w 2847"/>
              <a:gd name="T29" fmla="*/ 463 h 1116"/>
              <a:gd name="T30" fmla="*/ 357 w 2847"/>
              <a:gd name="T31" fmla="*/ 441 h 1116"/>
              <a:gd name="T32" fmla="*/ 443 w 2847"/>
              <a:gd name="T33" fmla="*/ 416 h 1116"/>
              <a:gd name="T34" fmla="*/ 504 w 2847"/>
              <a:gd name="T35" fmla="*/ 390 h 1116"/>
              <a:gd name="T36" fmla="*/ 725 w 2847"/>
              <a:gd name="T37" fmla="*/ 366 h 1116"/>
              <a:gd name="T38" fmla="*/ 818 w 2847"/>
              <a:gd name="T39" fmla="*/ 344 h 1116"/>
              <a:gd name="T40" fmla="*/ 850 w 2847"/>
              <a:gd name="T41" fmla="*/ 316 h 1116"/>
              <a:gd name="T42" fmla="*/ 861 w 2847"/>
              <a:gd name="T43" fmla="*/ 284 h 1116"/>
              <a:gd name="T44" fmla="*/ 870 w 2847"/>
              <a:gd name="T45" fmla="*/ 269 h 1116"/>
              <a:gd name="T46" fmla="*/ 973 w 2847"/>
              <a:gd name="T47" fmla="*/ 247 h 1116"/>
              <a:gd name="T48" fmla="*/ 988 w 2847"/>
              <a:gd name="T49" fmla="*/ 222 h 1116"/>
              <a:gd name="T50" fmla="*/ 1029 w 2847"/>
              <a:gd name="T51" fmla="*/ 202 h 1116"/>
              <a:gd name="T52" fmla="*/ 1184 w 2847"/>
              <a:gd name="T53" fmla="*/ 172 h 1116"/>
              <a:gd name="T54" fmla="*/ 1205 w 2847"/>
              <a:gd name="T55" fmla="*/ 144 h 1116"/>
              <a:gd name="T56" fmla="*/ 1216 w 2847"/>
              <a:gd name="T57" fmla="*/ 127 h 1116"/>
              <a:gd name="T58" fmla="*/ 1248 w 2847"/>
              <a:gd name="T59" fmla="*/ 101 h 1116"/>
              <a:gd name="T60" fmla="*/ 1360 w 2847"/>
              <a:gd name="T61" fmla="*/ 77 h 1116"/>
              <a:gd name="T62" fmla="*/ 1593 w 2847"/>
              <a:gd name="T63" fmla="*/ 26 h 1116"/>
              <a:gd name="T64" fmla="*/ 1707 w 2847"/>
              <a:gd name="T65" fmla="*/ 0 h 1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47"/>
              <a:gd name="T100" fmla="*/ 0 h 1116"/>
              <a:gd name="T101" fmla="*/ 2847 w 2847"/>
              <a:gd name="T102" fmla="*/ 1116 h 1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47" h="1116">
                <a:moveTo>
                  <a:pt x="0" y="1116"/>
                </a:moveTo>
                <a:lnTo>
                  <a:pt x="0" y="1110"/>
                </a:lnTo>
                <a:lnTo>
                  <a:pt x="11" y="1110"/>
                </a:lnTo>
                <a:lnTo>
                  <a:pt x="11" y="1060"/>
                </a:lnTo>
                <a:lnTo>
                  <a:pt x="22" y="1060"/>
                </a:lnTo>
                <a:lnTo>
                  <a:pt x="22" y="933"/>
                </a:lnTo>
                <a:lnTo>
                  <a:pt x="32" y="933"/>
                </a:lnTo>
                <a:lnTo>
                  <a:pt x="32" y="825"/>
                </a:lnTo>
                <a:lnTo>
                  <a:pt x="56" y="825"/>
                </a:lnTo>
                <a:lnTo>
                  <a:pt x="56" y="780"/>
                </a:lnTo>
                <a:lnTo>
                  <a:pt x="75" y="780"/>
                </a:lnTo>
                <a:lnTo>
                  <a:pt x="75" y="760"/>
                </a:lnTo>
                <a:lnTo>
                  <a:pt x="93" y="760"/>
                </a:lnTo>
                <a:lnTo>
                  <a:pt x="93" y="737"/>
                </a:lnTo>
                <a:lnTo>
                  <a:pt x="106" y="737"/>
                </a:lnTo>
                <a:lnTo>
                  <a:pt x="106" y="689"/>
                </a:lnTo>
                <a:lnTo>
                  <a:pt x="118" y="689"/>
                </a:lnTo>
                <a:lnTo>
                  <a:pt x="118" y="648"/>
                </a:lnTo>
                <a:lnTo>
                  <a:pt x="125" y="648"/>
                </a:lnTo>
                <a:lnTo>
                  <a:pt x="125" y="599"/>
                </a:lnTo>
                <a:lnTo>
                  <a:pt x="138" y="599"/>
                </a:lnTo>
                <a:lnTo>
                  <a:pt x="138" y="554"/>
                </a:lnTo>
                <a:lnTo>
                  <a:pt x="241" y="554"/>
                </a:lnTo>
                <a:lnTo>
                  <a:pt x="241" y="530"/>
                </a:lnTo>
                <a:lnTo>
                  <a:pt x="273" y="530"/>
                </a:lnTo>
                <a:lnTo>
                  <a:pt x="273" y="508"/>
                </a:lnTo>
                <a:lnTo>
                  <a:pt x="304" y="508"/>
                </a:lnTo>
                <a:lnTo>
                  <a:pt x="304" y="487"/>
                </a:lnTo>
                <a:lnTo>
                  <a:pt x="347" y="487"/>
                </a:lnTo>
                <a:lnTo>
                  <a:pt x="347" y="463"/>
                </a:lnTo>
                <a:lnTo>
                  <a:pt x="357" y="463"/>
                </a:lnTo>
                <a:lnTo>
                  <a:pt x="357" y="441"/>
                </a:lnTo>
                <a:lnTo>
                  <a:pt x="443" y="441"/>
                </a:lnTo>
                <a:lnTo>
                  <a:pt x="443" y="416"/>
                </a:lnTo>
                <a:lnTo>
                  <a:pt x="504" y="416"/>
                </a:lnTo>
                <a:lnTo>
                  <a:pt x="504" y="390"/>
                </a:lnTo>
                <a:lnTo>
                  <a:pt x="725" y="390"/>
                </a:lnTo>
                <a:lnTo>
                  <a:pt x="725" y="366"/>
                </a:lnTo>
                <a:lnTo>
                  <a:pt x="818" y="366"/>
                </a:lnTo>
                <a:lnTo>
                  <a:pt x="818" y="344"/>
                </a:lnTo>
                <a:lnTo>
                  <a:pt x="850" y="344"/>
                </a:lnTo>
                <a:lnTo>
                  <a:pt x="850" y="316"/>
                </a:lnTo>
                <a:lnTo>
                  <a:pt x="861" y="316"/>
                </a:lnTo>
                <a:lnTo>
                  <a:pt x="861" y="284"/>
                </a:lnTo>
                <a:lnTo>
                  <a:pt x="870" y="284"/>
                </a:lnTo>
                <a:lnTo>
                  <a:pt x="870" y="269"/>
                </a:lnTo>
                <a:lnTo>
                  <a:pt x="973" y="269"/>
                </a:lnTo>
                <a:lnTo>
                  <a:pt x="973" y="247"/>
                </a:lnTo>
                <a:lnTo>
                  <a:pt x="988" y="247"/>
                </a:lnTo>
                <a:lnTo>
                  <a:pt x="988" y="222"/>
                </a:lnTo>
                <a:lnTo>
                  <a:pt x="1029" y="222"/>
                </a:lnTo>
                <a:lnTo>
                  <a:pt x="1029" y="202"/>
                </a:lnTo>
                <a:lnTo>
                  <a:pt x="1184" y="202"/>
                </a:lnTo>
                <a:lnTo>
                  <a:pt x="1184" y="172"/>
                </a:lnTo>
                <a:lnTo>
                  <a:pt x="1205" y="172"/>
                </a:lnTo>
                <a:lnTo>
                  <a:pt x="1205" y="144"/>
                </a:lnTo>
                <a:lnTo>
                  <a:pt x="1216" y="144"/>
                </a:lnTo>
                <a:lnTo>
                  <a:pt x="1216" y="127"/>
                </a:lnTo>
                <a:lnTo>
                  <a:pt x="1248" y="127"/>
                </a:lnTo>
                <a:lnTo>
                  <a:pt x="1248" y="101"/>
                </a:lnTo>
                <a:lnTo>
                  <a:pt x="1360" y="101"/>
                </a:lnTo>
                <a:lnTo>
                  <a:pt x="1360" y="77"/>
                </a:lnTo>
                <a:lnTo>
                  <a:pt x="1593" y="77"/>
                </a:lnTo>
                <a:lnTo>
                  <a:pt x="1593" y="26"/>
                </a:lnTo>
                <a:lnTo>
                  <a:pt x="1707" y="26"/>
                </a:lnTo>
                <a:lnTo>
                  <a:pt x="1707" y="0"/>
                </a:lnTo>
                <a:lnTo>
                  <a:pt x="2847" y="0"/>
                </a:ln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3" name="Rectangle 85"/>
          <p:cNvSpPr>
            <a:spLocks noChangeArrowheads="1"/>
          </p:cNvSpPr>
          <p:nvPr/>
        </p:nvSpPr>
        <p:spPr bwMode="auto">
          <a:xfrm>
            <a:off x="4377552" y="1470390"/>
            <a:ext cx="3369449" cy="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Enoxaparin/warfarin (events: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49/2,689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)</a:t>
            </a:r>
          </a:p>
        </p:txBody>
      </p:sp>
      <p:sp>
        <p:nvSpPr>
          <p:cNvPr id="64" name="Rectangle 121"/>
          <p:cNvSpPr>
            <a:spLocks noChangeArrowheads="1"/>
          </p:cNvSpPr>
          <p:nvPr/>
        </p:nvSpPr>
        <p:spPr bwMode="auto">
          <a:xfrm>
            <a:off x="3525839" y="4286863"/>
            <a:ext cx="1963737" cy="25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+mn-lt"/>
                <a:cs typeface="Arial" charset="0"/>
              </a:rPr>
              <a:t>Days to major bleeding</a:t>
            </a:r>
          </a:p>
        </p:txBody>
      </p:sp>
      <p:sp>
        <p:nvSpPr>
          <p:cNvPr id="65" name="Line 53"/>
          <p:cNvSpPr>
            <a:spLocks noChangeShapeType="1"/>
          </p:cNvSpPr>
          <p:nvPr/>
        </p:nvSpPr>
        <p:spPr bwMode="auto">
          <a:xfrm>
            <a:off x="1754188" y="2211308"/>
            <a:ext cx="42862" cy="1636"/>
          </a:xfrm>
          <a:prstGeom prst="line">
            <a:avLst/>
          </a:prstGeom>
          <a:noFill/>
          <a:ln w="2698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 flipH="1">
            <a:off x="2363788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69" name="Line 58"/>
          <p:cNvSpPr>
            <a:spLocks noChangeShapeType="1"/>
          </p:cNvSpPr>
          <p:nvPr/>
        </p:nvSpPr>
        <p:spPr bwMode="auto">
          <a:xfrm>
            <a:off x="3324225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>
            <a:off x="3803650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1" name="Line 58"/>
          <p:cNvSpPr>
            <a:spLocks noChangeShapeType="1"/>
          </p:cNvSpPr>
          <p:nvPr/>
        </p:nvSpPr>
        <p:spPr bwMode="auto">
          <a:xfrm>
            <a:off x="4286250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2" name="Line 58"/>
          <p:cNvSpPr>
            <a:spLocks noChangeShapeType="1"/>
          </p:cNvSpPr>
          <p:nvPr/>
        </p:nvSpPr>
        <p:spPr bwMode="auto">
          <a:xfrm>
            <a:off x="4762500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3" name="Line 58"/>
          <p:cNvSpPr>
            <a:spLocks noChangeShapeType="1"/>
          </p:cNvSpPr>
          <p:nvPr/>
        </p:nvSpPr>
        <p:spPr bwMode="auto">
          <a:xfrm>
            <a:off x="5248275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4" name="Line 58"/>
          <p:cNvSpPr>
            <a:spLocks noChangeShapeType="1"/>
          </p:cNvSpPr>
          <p:nvPr/>
        </p:nvSpPr>
        <p:spPr bwMode="auto">
          <a:xfrm>
            <a:off x="5729288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5" name="Line 58"/>
          <p:cNvSpPr>
            <a:spLocks noChangeShapeType="1"/>
          </p:cNvSpPr>
          <p:nvPr/>
        </p:nvSpPr>
        <p:spPr bwMode="auto">
          <a:xfrm>
            <a:off x="6210300" y="3863247"/>
            <a:ext cx="0" cy="6051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7" name="Line 56"/>
          <p:cNvSpPr>
            <a:spLocks noChangeShapeType="1"/>
          </p:cNvSpPr>
          <p:nvPr/>
        </p:nvSpPr>
        <p:spPr bwMode="auto">
          <a:xfrm rot="16200000" flipH="1">
            <a:off x="1785938" y="2627660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8" name="Line 56"/>
          <p:cNvSpPr>
            <a:spLocks noChangeShapeType="1"/>
          </p:cNvSpPr>
          <p:nvPr/>
        </p:nvSpPr>
        <p:spPr bwMode="auto">
          <a:xfrm rot="16200000" flipH="1">
            <a:off x="1785938" y="3579570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45119" name="Rounded Rectangle 66"/>
          <p:cNvSpPr>
            <a:spLocks noChangeArrowheads="1"/>
          </p:cNvSpPr>
          <p:nvPr/>
        </p:nvSpPr>
        <p:spPr bwMode="auto">
          <a:xfrm>
            <a:off x="5534026" y="2013404"/>
            <a:ext cx="3243263" cy="559369"/>
          </a:xfrm>
          <a:prstGeom prst="roundRect">
            <a:avLst>
              <a:gd name="adj" fmla="val 16667"/>
            </a:avLst>
          </a:prstGeom>
          <a:solidFill>
            <a:srgbClr val="76004B"/>
          </a:solidFill>
          <a:ln w="19050">
            <a:noFill/>
            <a:round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GB" altLang="en-US" sz="1400" b="1" dirty="0">
                <a:solidFill>
                  <a:schemeClr val="bg1"/>
                </a:solidFill>
                <a:latin typeface="Calibri" pitchFamily="34" charset="0"/>
              </a:rPr>
              <a:t>ARR 1.2% RR 0.31 (95% CI, 0.17–0.55) </a:t>
            </a:r>
            <a:r>
              <a:rPr lang="en-GB" altLang="en-US" sz="1400" b="1" i="1" dirty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GB" altLang="en-US" sz="1400" b="1" dirty="0">
                <a:solidFill>
                  <a:schemeClr val="bg1"/>
                </a:solidFill>
                <a:latin typeface="Calibri" pitchFamily="34" charset="0"/>
              </a:rPr>
              <a:t>&lt;0.001 (superiority) </a:t>
            </a:r>
            <a:endParaRPr lang="en-US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120" name="Title 79"/>
          <p:cNvSpPr>
            <a:spLocks noGrp="1"/>
          </p:cNvSpPr>
          <p:nvPr>
            <p:ph type="title"/>
          </p:nvPr>
        </p:nvSpPr>
        <p:spPr>
          <a:xfrm>
            <a:off x="392113" y="0"/>
            <a:ext cx="8280400" cy="857045"/>
          </a:xfrm>
        </p:spPr>
        <p:txBody>
          <a:bodyPr/>
          <a:lstStyle/>
          <a:p>
            <a:r>
              <a:rPr altLang="en-US" smtClean="0"/>
              <a:t>AMPLIFY: major bleeding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04825" y="1057454"/>
            <a:ext cx="2434319" cy="412936"/>
          </a:xfrm>
          <a:prstGeom prst="rect">
            <a:avLst/>
          </a:prstGeom>
          <a:solidFill>
            <a:srgbClr val="F26A38"/>
          </a:solidFill>
          <a:ln>
            <a:solidFill>
              <a:srgbClr val="F26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8" rIns="91420" bIns="45718" anchor="ctr"/>
          <a:lstStyle/>
          <a:p>
            <a:pPr algn="ctr" defTabSz="12188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Primary safety outcome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9" name="Rectangle 138"/>
          <p:cNvSpPr>
            <a:spLocks noChangeArrowheads="1"/>
          </p:cNvSpPr>
          <p:nvPr/>
        </p:nvSpPr>
        <p:spPr bwMode="auto">
          <a:xfrm rot="16200000" flipH="1">
            <a:off x="-92348" y="2795089"/>
            <a:ext cx="26654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en-US" sz="1600" b="1" dirty="0">
                <a:latin typeface="Calibri" pitchFamily="34" charset="0"/>
              </a:rPr>
              <a:t>Cumulative event rate (%)</a:t>
            </a:r>
          </a:p>
        </p:txBody>
      </p:sp>
    </p:spTree>
    <p:extLst>
      <p:ext uri="{BB962C8B-B14F-4D97-AF65-F5344CB8AC3E}">
        <p14:creationId xmlns:p14="http://schemas.microsoft.com/office/powerpoint/2010/main" val="63518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 bwMode="auto">
          <a:xfrm>
            <a:off x="5394325" y="4283592"/>
            <a:ext cx="700088" cy="1123645"/>
          </a:xfrm>
          <a:prstGeom prst="rect">
            <a:avLst/>
          </a:prstGeom>
          <a:solidFill>
            <a:srgbClr val="76004B"/>
          </a:solidFill>
          <a:ln>
            <a:solidFill>
              <a:srgbClr val="7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392113" y="0"/>
            <a:ext cx="8280400" cy="8570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dirty="0" smtClean="0"/>
              <a:t>AMPLIFY: major bleeding vs enoxaparin/warfarin</a:t>
            </a:r>
            <a:endParaRPr dirty="0" smtClean="0">
              <a:solidFill>
                <a:schemeClr val="accent2"/>
              </a:solidFill>
            </a:endParaRPr>
          </a:p>
        </p:txBody>
      </p:sp>
      <p:sp>
        <p:nvSpPr>
          <p:cNvPr id="4403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3438" y="6436020"/>
            <a:ext cx="4043362" cy="356557"/>
          </a:xfrm>
        </p:spPr>
        <p:txBody>
          <a:bodyPr/>
          <a:lstStyle/>
          <a:p>
            <a:r>
              <a:rPr lang="en-GB" altLang="en-US" dirty="0" err="1" smtClean="0"/>
              <a:t>Agnelli</a:t>
            </a:r>
            <a:r>
              <a:rPr lang="en-GB" altLang="en-US" dirty="0" smtClean="0"/>
              <a:t> et al. </a:t>
            </a:r>
            <a:r>
              <a:rPr lang="en-GB" altLang="en-US" i="1" dirty="0" smtClean="0"/>
              <a:t>N </a:t>
            </a:r>
            <a:r>
              <a:rPr lang="en-GB" altLang="en-US" i="1" dirty="0" err="1" smtClean="0"/>
              <a:t>Engl</a:t>
            </a:r>
            <a:r>
              <a:rPr lang="en-GB" altLang="en-US" i="1" dirty="0" smtClean="0"/>
              <a:t> J Med</a:t>
            </a:r>
            <a:r>
              <a:rPr lang="en-GB" altLang="en-US" dirty="0" smtClean="0"/>
              <a:t>. 2013;369:799–808.</a:t>
            </a:r>
          </a:p>
        </p:txBody>
      </p:sp>
      <p:sp>
        <p:nvSpPr>
          <p:cNvPr id="44036" name="TextBox 32"/>
          <p:cNvSpPr txBox="1">
            <a:spLocks noChangeArrowheads="1"/>
          </p:cNvSpPr>
          <p:nvPr/>
        </p:nvSpPr>
        <p:spPr bwMode="auto">
          <a:xfrm>
            <a:off x="171450" y="5994769"/>
            <a:ext cx="8529638" cy="2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200" i="1" dirty="0">
                <a:solidFill>
                  <a:srgbClr val="76004B"/>
                </a:solidFill>
                <a:latin typeface="Calibri" pitchFamily="34" charset="0"/>
              </a:rPr>
              <a:t>* For patients who had &gt;1 event, only the first event was </a:t>
            </a:r>
            <a:r>
              <a:rPr lang="en-US" altLang="en-US" sz="1200" i="1" dirty="0" smtClean="0">
                <a:solidFill>
                  <a:srgbClr val="76004B"/>
                </a:solidFill>
                <a:latin typeface="Calibri" pitchFamily="34" charset="0"/>
              </a:rPr>
              <a:t>counted.</a:t>
            </a:r>
            <a:endParaRPr lang="en-US" altLang="en-US" sz="1200" i="1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1" y="5989304"/>
            <a:ext cx="8181975" cy="2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200" i="1" dirty="0" smtClean="0">
                <a:solidFill>
                  <a:srgbClr val="76004B"/>
                </a:solidFill>
                <a:latin typeface="Calibri" pitchFamily="34" charset="0"/>
              </a:rPr>
              <a:t>CRNM</a:t>
            </a:r>
            <a:r>
              <a:rPr lang="en-GB" altLang="en-US" sz="1200" i="1" dirty="0">
                <a:solidFill>
                  <a:srgbClr val="76004B"/>
                </a:solidFill>
                <a:latin typeface="Calibri" pitchFamily="34" charset="0"/>
              </a:rPr>
              <a:t>, clinically relevant non-major; RRR, relative risk </a:t>
            </a:r>
            <a:r>
              <a:rPr lang="en-GB" altLang="en-US" sz="1200" i="1" dirty="0" smtClean="0">
                <a:solidFill>
                  <a:srgbClr val="76004B"/>
                </a:solidFill>
                <a:latin typeface="Calibri" pitchFamily="34" charset="0"/>
              </a:rPr>
              <a:t>reduction.</a:t>
            </a:r>
            <a:endParaRPr lang="en-US" altLang="en-US" sz="1200" i="1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1713" y="5400696"/>
            <a:ext cx="850900" cy="2845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Apixaban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65464" y="5400696"/>
            <a:ext cx="962025" cy="475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Enoxaparin/warfarin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6094414" y="3051998"/>
            <a:ext cx="700087" cy="23552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5249863" y="5461213"/>
            <a:ext cx="850900" cy="2845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Apixaban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6042026" y="5461212"/>
            <a:ext cx="962025" cy="4759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Enoxaparin/warfarin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 rot="5400000">
            <a:off x="481995" y="3963836"/>
            <a:ext cx="2903160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10800000">
            <a:off x="1846263" y="5415416"/>
            <a:ext cx="8731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10800000">
            <a:off x="1846263" y="4923105"/>
            <a:ext cx="8731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10800000">
            <a:off x="1846263" y="4430795"/>
            <a:ext cx="8731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0800000">
            <a:off x="1846263" y="3918857"/>
            <a:ext cx="8731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 rot="10800000">
            <a:off x="1846263" y="3426547"/>
            <a:ext cx="8731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 bwMode="auto">
          <a:xfrm rot="10800000">
            <a:off x="1846263" y="2935872"/>
            <a:ext cx="8731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 bwMode="auto">
          <a:xfrm rot="10800000">
            <a:off x="1846263" y="2512255"/>
            <a:ext cx="87312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 bwMode="auto">
          <a:xfrm>
            <a:off x="1916114" y="5415416"/>
            <a:ext cx="5400675" cy="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53" name="TextBox 121"/>
          <p:cNvSpPr txBox="1">
            <a:spLocks noChangeArrowheads="1"/>
          </p:cNvSpPr>
          <p:nvPr/>
        </p:nvSpPr>
        <p:spPr bwMode="auto">
          <a:xfrm>
            <a:off x="5448300" y="3889417"/>
            <a:ext cx="596900" cy="35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 dirty="0">
                <a:solidFill>
                  <a:srgbClr val="76004B"/>
                </a:solidFill>
                <a:latin typeface="Calibri" pitchFamily="34" charset="0"/>
              </a:rPr>
              <a:t>4.3%</a:t>
            </a:r>
          </a:p>
        </p:txBody>
      </p:sp>
      <p:sp>
        <p:nvSpPr>
          <p:cNvPr id="137" name="TextBox 136"/>
          <p:cNvSpPr txBox="1"/>
          <p:nvPr/>
        </p:nvSpPr>
        <p:spPr bwMode="auto">
          <a:xfrm>
            <a:off x="6148388" y="2674179"/>
            <a:ext cx="596900" cy="348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9.7%</a:t>
            </a:r>
          </a:p>
        </p:txBody>
      </p:sp>
      <p:sp>
        <p:nvSpPr>
          <p:cNvPr id="44055" name="TextBox 144"/>
          <p:cNvSpPr txBox="1">
            <a:spLocks noChangeArrowheads="1"/>
          </p:cNvSpPr>
          <p:nvPr/>
        </p:nvSpPr>
        <p:spPr bwMode="auto">
          <a:xfrm>
            <a:off x="5427663" y="4278685"/>
            <a:ext cx="647700" cy="5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26A38"/>
              </a:buClr>
              <a:buSzPct val="80000"/>
              <a:tabLst>
                <a:tab pos="0" algn="l"/>
              </a:tabLst>
            </a:pPr>
            <a:r>
              <a:rPr lang="en-GB" altLang="en-US" sz="1400" b="1" dirty="0">
                <a:solidFill>
                  <a:schemeClr val="bg1"/>
                </a:solidFill>
                <a:latin typeface="Calibri" pitchFamily="34" charset="0"/>
              </a:rPr>
              <a:t>115/</a:t>
            </a:r>
          </a:p>
          <a:p>
            <a:pPr algn="ctr" eaLnBrk="0" hangingPunct="0">
              <a:buClr>
                <a:srgbClr val="F26A38"/>
              </a:buClr>
              <a:buSzPct val="80000"/>
              <a:tabLst>
                <a:tab pos="0" algn="l"/>
              </a:tabLst>
            </a:pPr>
            <a:r>
              <a:rPr lang="en-GB" altLang="en-US" sz="1400" b="1" dirty="0" smtClean="0">
                <a:solidFill>
                  <a:schemeClr val="bg1"/>
                </a:solidFill>
                <a:latin typeface="Calibri" pitchFamily="34" charset="0"/>
              </a:rPr>
              <a:t>2,691</a:t>
            </a:r>
            <a:endParaRPr lang="en-GB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56" name="TextBox 145"/>
          <p:cNvSpPr txBox="1">
            <a:spLocks noChangeArrowheads="1"/>
          </p:cNvSpPr>
          <p:nvPr/>
        </p:nvSpPr>
        <p:spPr bwMode="auto">
          <a:xfrm>
            <a:off x="6107113" y="3084709"/>
            <a:ext cx="647700" cy="53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26A38"/>
              </a:buClr>
              <a:buSzPct val="80000"/>
              <a:tabLst>
                <a:tab pos="0" algn="l"/>
              </a:tabLst>
            </a:pPr>
            <a:r>
              <a:rPr lang="en-GB" altLang="en-US" sz="1400" b="1" dirty="0">
                <a:solidFill>
                  <a:schemeClr val="bg1"/>
                </a:solidFill>
                <a:latin typeface="Calibri" pitchFamily="34" charset="0"/>
              </a:rPr>
              <a:t>261/</a:t>
            </a:r>
          </a:p>
          <a:p>
            <a:pPr algn="ctr" eaLnBrk="0" hangingPunct="0">
              <a:buClr>
                <a:srgbClr val="F26A38"/>
              </a:buClr>
              <a:buSzPct val="80000"/>
              <a:tabLst>
                <a:tab pos="0" algn="l"/>
              </a:tabLst>
            </a:pPr>
            <a:r>
              <a:rPr lang="en-GB" altLang="en-US" sz="1400" b="1" dirty="0" smtClean="0">
                <a:solidFill>
                  <a:schemeClr val="bg1"/>
                </a:solidFill>
                <a:latin typeface="Calibri" pitchFamily="34" charset="0"/>
              </a:rPr>
              <a:t>2,704</a:t>
            </a:r>
            <a:endParaRPr lang="en-GB" altLang="en-US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57" name="TextBox 151"/>
          <p:cNvSpPr txBox="1">
            <a:spLocks noChangeArrowheads="1"/>
          </p:cNvSpPr>
          <p:nvPr/>
        </p:nvSpPr>
        <p:spPr bwMode="auto">
          <a:xfrm>
            <a:off x="1538289" y="5253492"/>
            <a:ext cx="288925" cy="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>
                <a:latin typeface="Calibri" pitchFamily="34" charset="0"/>
              </a:rPr>
              <a:t>0</a:t>
            </a:r>
          </a:p>
        </p:txBody>
      </p:sp>
      <p:sp>
        <p:nvSpPr>
          <p:cNvPr id="44058" name="TextBox 152"/>
          <p:cNvSpPr txBox="1">
            <a:spLocks noChangeArrowheads="1"/>
          </p:cNvSpPr>
          <p:nvPr/>
        </p:nvSpPr>
        <p:spPr bwMode="auto">
          <a:xfrm>
            <a:off x="1538289" y="4761183"/>
            <a:ext cx="288925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>
                <a:latin typeface="Calibri" pitchFamily="34" charset="0"/>
              </a:rPr>
              <a:t>2</a:t>
            </a:r>
          </a:p>
        </p:txBody>
      </p:sp>
      <p:sp>
        <p:nvSpPr>
          <p:cNvPr id="44059" name="TextBox 153"/>
          <p:cNvSpPr txBox="1">
            <a:spLocks noChangeArrowheads="1"/>
          </p:cNvSpPr>
          <p:nvPr/>
        </p:nvSpPr>
        <p:spPr bwMode="auto">
          <a:xfrm>
            <a:off x="1538289" y="4219804"/>
            <a:ext cx="288925" cy="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>
                <a:latin typeface="Calibri" pitchFamily="34" charset="0"/>
              </a:rPr>
              <a:t>4</a:t>
            </a:r>
          </a:p>
        </p:txBody>
      </p:sp>
      <p:sp>
        <p:nvSpPr>
          <p:cNvPr id="44060" name="TextBox 154"/>
          <p:cNvSpPr txBox="1">
            <a:spLocks noChangeArrowheads="1"/>
          </p:cNvSpPr>
          <p:nvPr/>
        </p:nvSpPr>
        <p:spPr bwMode="auto">
          <a:xfrm>
            <a:off x="1538289" y="3727494"/>
            <a:ext cx="288925" cy="3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>
                <a:latin typeface="Calibri" pitchFamily="34" charset="0"/>
              </a:rPr>
              <a:t>6</a:t>
            </a:r>
          </a:p>
        </p:txBody>
      </p:sp>
      <p:sp>
        <p:nvSpPr>
          <p:cNvPr id="44061" name="TextBox 155"/>
          <p:cNvSpPr txBox="1">
            <a:spLocks noChangeArrowheads="1"/>
          </p:cNvSpPr>
          <p:nvPr/>
        </p:nvSpPr>
        <p:spPr bwMode="auto">
          <a:xfrm>
            <a:off x="1538289" y="3284250"/>
            <a:ext cx="288925" cy="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>
                <a:latin typeface="Calibri" pitchFamily="34" charset="0"/>
              </a:rPr>
              <a:t>8</a:t>
            </a:r>
          </a:p>
        </p:txBody>
      </p:sp>
      <p:sp>
        <p:nvSpPr>
          <p:cNvPr id="44062" name="TextBox 156"/>
          <p:cNvSpPr txBox="1">
            <a:spLocks noChangeArrowheads="1"/>
          </p:cNvSpPr>
          <p:nvPr/>
        </p:nvSpPr>
        <p:spPr bwMode="auto">
          <a:xfrm>
            <a:off x="1433513" y="2793576"/>
            <a:ext cx="393700" cy="35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>
                <a:latin typeface="Calibri" pitchFamily="34" charset="0"/>
              </a:rPr>
              <a:t>10</a:t>
            </a:r>
          </a:p>
        </p:txBody>
      </p:sp>
      <p:sp>
        <p:nvSpPr>
          <p:cNvPr id="44063" name="TextBox 157"/>
          <p:cNvSpPr txBox="1">
            <a:spLocks noChangeArrowheads="1"/>
          </p:cNvSpPr>
          <p:nvPr/>
        </p:nvSpPr>
        <p:spPr bwMode="auto">
          <a:xfrm>
            <a:off x="1433513" y="2322528"/>
            <a:ext cx="393700" cy="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>
                <a:latin typeface="Calibri" pitchFamily="34" charset="0"/>
              </a:rPr>
              <a:t>12</a:t>
            </a:r>
          </a:p>
        </p:txBody>
      </p:sp>
      <p:sp>
        <p:nvSpPr>
          <p:cNvPr id="44064" name="TextBox 158"/>
          <p:cNvSpPr txBox="1">
            <a:spLocks noChangeArrowheads="1"/>
          </p:cNvSpPr>
          <p:nvPr/>
        </p:nvSpPr>
        <p:spPr bwMode="auto">
          <a:xfrm rot="16200000">
            <a:off x="-214881" y="3765697"/>
            <a:ext cx="292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1600" b="1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Patients with event (%)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2193925" y="973173"/>
            <a:ext cx="1943100" cy="1521092"/>
            <a:chOff x="1692275" y="945154"/>
            <a:chExt cx="1943100" cy="1475937"/>
          </a:xfrm>
        </p:grpSpPr>
        <p:sp>
          <p:nvSpPr>
            <p:cNvPr id="171" name="Down Arrow 170"/>
            <p:cNvSpPr/>
            <p:nvPr/>
          </p:nvSpPr>
          <p:spPr>
            <a:xfrm rot="10800000" flipV="1">
              <a:off x="2232025" y="1952917"/>
              <a:ext cx="900113" cy="468174"/>
            </a:xfrm>
            <a:prstGeom prst="downArrow">
              <a:avLst>
                <a:gd name="adj1" fmla="val 63352"/>
                <a:gd name="adj2" fmla="val 5884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8" rIns="91420" bIns="45718" anchor="ctr"/>
            <a:lstStyle/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1692275" y="945154"/>
              <a:ext cx="1943100" cy="215836"/>
            </a:xfrm>
            <a:prstGeom prst="rect">
              <a:avLst/>
            </a:prstGeom>
            <a:solidFill>
              <a:srgbClr val="F26A38"/>
            </a:solidFill>
            <a:ln>
              <a:solidFill>
                <a:srgbClr val="F2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8" rIns="91420" bIns="45718" anchor="ctr"/>
            <a:lstStyle/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Major bleeding*</a:t>
              </a: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692275" y="1178447"/>
              <a:ext cx="1943100" cy="7554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8" rIns="91420" bIns="45718" anchor="ctr"/>
            <a:lstStyle/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RR (95% CI)</a:t>
              </a:r>
            </a:p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0.31 (0.17</a:t>
              </a:r>
              <a:r>
                <a:rPr lang="en-GB" sz="1200" b="1" dirty="0">
                  <a:solidFill>
                    <a:schemeClr val="tx1"/>
                  </a:solidFill>
                </a:rPr>
                <a:t>–0.55)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br>
                <a:rPr lang="en-US" sz="1200" b="1" dirty="0">
                  <a:solidFill>
                    <a:schemeClr val="tx1"/>
                  </a:solidFill>
                </a:rPr>
              </a:br>
              <a:r>
                <a:rPr lang="en-US" sz="1200" b="1" i="1" dirty="0">
                  <a:solidFill>
                    <a:schemeClr val="tx1"/>
                  </a:solidFill>
                </a:rPr>
                <a:t>P</a:t>
              </a:r>
              <a:r>
                <a:rPr lang="en-US" sz="1200" b="1" dirty="0">
                  <a:solidFill>
                    <a:schemeClr val="tx1"/>
                  </a:solidFill>
                </a:rPr>
                <a:t>&lt;0.001 for superiority</a:t>
              </a:r>
            </a:p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69% RRR</a:t>
              </a:r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5081588" y="908987"/>
            <a:ext cx="1943100" cy="1727925"/>
            <a:chOff x="6732588" y="882548"/>
            <a:chExt cx="1943100" cy="1538543"/>
          </a:xfrm>
        </p:grpSpPr>
        <p:sp>
          <p:nvSpPr>
            <p:cNvPr id="177" name="Rectangle 176"/>
            <p:cNvSpPr/>
            <p:nvPr/>
          </p:nvSpPr>
          <p:spPr bwMode="auto">
            <a:xfrm>
              <a:off x="6732588" y="882548"/>
              <a:ext cx="1943100" cy="278675"/>
            </a:xfrm>
            <a:prstGeom prst="rect">
              <a:avLst/>
            </a:prstGeom>
            <a:solidFill>
              <a:srgbClr val="F26A38"/>
            </a:solidFill>
            <a:ln>
              <a:solidFill>
                <a:srgbClr val="F26A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8" rIns="91420" bIns="45718" anchor="ctr"/>
            <a:lstStyle/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Major or CRNM bleeding*</a:t>
              </a: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6732588" y="1178698"/>
              <a:ext cx="1943100" cy="75465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8" rIns="91420" bIns="45718" anchor="ctr"/>
            <a:lstStyle/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RR (95% CI)</a:t>
              </a:r>
            </a:p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0.44 (0.36</a:t>
              </a:r>
              <a:r>
                <a:rPr lang="en-GB" sz="1200" b="1" dirty="0">
                  <a:solidFill>
                    <a:schemeClr val="tx1"/>
                  </a:solidFill>
                </a:rPr>
                <a:t>–0.55) </a:t>
              </a:r>
              <a:br>
                <a:rPr lang="en-GB" sz="1200" b="1" dirty="0">
                  <a:solidFill>
                    <a:schemeClr val="tx1"/>
                  </a:solidFill>
                </a:rPr>
              </a:br>
              <a:r>
                <a:rPr lang="en-GB" sz="1200" b="1" i="1" dirty="0">
                  <a:solidFill>
                    <a:schemeClr val="tx1"/>
                  </a:solidFill>
                </a:rPr>
                <a:t>P</a:t>
              </a:r>
              <a:r>
                <a:rPr lang="en-GB" sz="1200" b="1" dirty="0">
                  <a:solidFill>
                    <a:schemeClr val="tx1"/>
                  </a:solidFill>
                </a:rPr>
                <a:t>&lt;0.001</a:t>
              </a:r>
              <a:endParaRPr lang="en-US" sz="1200" b="1" dirty="0">
                <a:solidFill>
                  <a:schemeClr val="tx1"/>
                </a:solidFill>
              </a:endParaRPr>
            </a:p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56% RRR</a:t>
              </a:r>
            </a:p>
          </p:txBody>
        </p:sp>
        <p:sp>
          <p:nvSpPr>
            <p:cNvPr id="179" name="Down Arrow 178"/>
            <p:cNvSpPr/>
            <p:nvPr/>
          </p:nvSpPr>
          <p:spPr>
            <a:xfrm rot="10800000" flipV="1">
              <a:off x="7272338" y="1952414"/>
              <a:ext cx="900112" cy="468677"/>
            </a:xfrm>
            <a:prstGeom prst="downArrow">
              <a:avLst>
                <a:gd name="adj1" fmla="val 63352"/>
                <a:gd name="adj2" fmla="val 58848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0" tIns="45718" rIns="91420" bIns="45718" anchor="ctr"/>
            <a:lstStyle/>
            <a:p>
              <a:pPr algn="ctr" defTabSz="12188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2359025" y="5282933"/>
            <a:ext cx="774700" cy="119398"/>
          </a:xfrm>
          <a:prstGeom prst="rect">
            <a:avLst/>
          </a:prstGeom>
          <a:solidFill>
            <a:srgbClr val="76004B"/>
          </a:solidFill>
          <a:ln>
            <a:solidFill>
              <a:srgbClr val="7600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7" name="Rectangle 66"/>
          <p:cNvSpPr/>
          <p:nvPr/>
        </p:nvSpPr>
        <p:spPr bwMode="auto">
          <a:xfrm>
            <a:off x="3133725" y="4981986"/>
            <a:ext cx="774700" cy="42034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4069" name="TextBox 119"/>
          <p:cNvSpPr txBox="1">
            <a:spLocks noChangeArrowheads="1"/>
          </p:cNvSpPr>
          <p:nvPr/>
        </p:nvSpPr>
        <p:spPr bwMode="auto">
          <a:xfrm>
            <a:off x="2439988" y="4939460"/>
            <a:ext cx="596900" cy="3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</a:pPr>
            <a:r>
              <a:rPr lang="en-GB" altLang="en-US" sz="1600" b="1" dirty="0">
                <a:solidFill>
                  <a:srgbClr val="76004B"/>
                </a:solidFill>
                <a:latin typeface="Calibri" pitchFamily="34" charset="0"/>
              </a:rPr>
              <a:t>0.6%</a:t>
            </a:r>
          </a:p>
        </p:txBody>
      </p:sp>
      <p:sp>
        <p:nvSpPr>
          <p:cNvPr id="69" name="TextBox 68"/>
          <p:cNvSpPr txBox="1"/>
          <p:nvPr/>
        </p:nvSpPr>
        <p:spPr bwMode="auto">
          <a:xfrm>
            <a:off x="3263900" y="4649963"/>
            <a:ext cx="596900" cy="3483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F26A38"/>
              </a:buClr>
              <a:buSzPct val="80000"/>
              <a:defRPr/>
            </a:pP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1.8%</a:t>
            </a:r>
          </a:p>
        </p:txBody>
      </p:sp>
      <p:sp>
        <p:nvSpPr>
          <p:cNvPr id="44072" name="TextBox 138"/>
          <p:cNvSpPr txBox="1">
            <a:spLocks noChangeArrowheads="1"/>
          </p:cNvSpPr>
          <p:nvPr/>
        </p:nvSpPr>
        <p:spPr bwMode="auto">
          <a:xfrm>
            <a:off x="3130550" y="4978715"/>
            <a:ext cx="793750" cy="2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26A38"/>
              </a:buClr>
              <a:buSzPct val="80000"/>
              <a:tabLst>
                <a:tab pos="0" algn="l"/>
              </a:tabLst>
            </a:pPr>
            <a:r>
              <a:rPr lang="en-GB" altLang="en-US" sz="1200" b="1" dirty="0" smtClean="0">
                <a:solidFill>
                  <a:schemeClr val="bg1"/>
                </a:solidFill>
                <a:latin typeface="Calibri" pitchFamily="34" charset="0"/>
              </a:rPr>
              <a:t>49/2,689</a:t>
            </a:r>
            <a:endParaRPr lang="en-GB" alt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4071" name="TextBox 137"/>
          <p:cNvSpPr txBox="1">
            <a:spLocks noChangeArrowheads="1"/>
          </p:cNvSpPr>
          <p:nvPr/>
        </p:nvSpPr>
        <p:spPr bwMode="auto">
          <a:xfrm>
            <a:off x="2243138" y="5199519"/>
            <a:ext cx="995362" cy="2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26A38"/>
              </a:buClr>
              <a:buSzPct val="80000"/>
              <a:tabLst>
                <a:tab pos="0" algn="l"/>
              </a:tabLst>
            </a:pPr>
            <a:r>
              <a:rPr lang="en-GB" altLang="en-US" sz="1200" b="1" dirty="0" smtClean="0">
                <a:solidFill>
                  <a:schemeClr val="bg1"/>
                </a:solidFill>
                <a:latin typeface="Calibri" pitchFamily="34" charset="0"/>
              </a:rPr>
              <a:t>15/2,676</a:t>
            </a:r>
            <a:endParaRPr lang="en-GB" alt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7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92113" y="0"/>
            <a:ext cx="8280400" cy="857045"/>
          </a:xfrm>
        </p:spPr>
        <p:txBody>
          <a:bodyPr/>
          <a:lstStyle/>
          <a:p>
            <a:r>
              <a:rPr altLang="en-US" sz="2400" dirty="0" smtClean="0"/>
              <a:t>AMPLIFY: primary efficacy outcome and key safety outcomes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4820631"/>
              </p:ext>
            </p:extLst>
          </p:nvPr>
        </p:nvGraphicFramePr>
        <p:xfrm>
          <a:off x="234176" y="1834792"/>
          <a:ext cx="5069637" cy="3380629"/>
        </p:xfrm>
        <a:graphic>
          <a:graphicData uri="http://schemas.openxmlformats.org/drawingml/2006/table">
            <a:tbl>
              <a:tblPr/>
              <a:tblGrid>
                <a:gridCol w="1476790"/>
                <a:gridCol w="900000"/>
                <a:gridCol w="936000"/>
                <a:gridCol w="936000"/>
                <a:gridCol w="820847"/>
              </a:tblGrid>
              <a:tr h="56525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Apixaban</a:t>
                      </a:r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(n=2,609)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Enoxaparin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b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warfarin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=2,635)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RR</a:t>
                      </a: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52199">
                <a:tc gridSpan="5"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Primary efficacy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outcome</a:t>
                      </a:r>
                      <a:endParaRPr lang="en-US" sz="1200" b="1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</a:tr>
              <a:tr h="630497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Recurrent VTE or VTE-related death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, n (%)</a:t>
                      </a:r>
                      <a:endParaRPr lang="en-US" sz="12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59 (2.3)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71 (2.7)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0.84</a:t>
                      </a:r>
                      <a:b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(0.60–1.18)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&lt;0.001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Non-inferiority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032">
                <a:tc>
                  <a:txBody>
                    <a:bodyPr/>
                    <a:lstStyle/>
                    <a:p>
                      <a:pPr marL="85725" indent="0" algn="l" fontAlgn="t"/>
                      <a:endParaRPr lang="en-US" sz="12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Apixaban</a:t>
                      </a:r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(n=2,676)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Enoxaparin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/</a:t>
                      </a:r>
                      <a:b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12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warfarin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=2,689)</a:t>
                      </a:r>
                      <a:endParaRPr lang="en-US" sz="12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RR </a:t>
                      </a:r>
                    </a:p>
                    <a:p>
                      <a:pPr algn="ctr" fontAlgn="t"/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2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2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74464">
                <a:tc gridSpan="5"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Safety outcomes</a:t>
                      </a:r>
                      <a:endParaRPr lang="en-US" sz="1200" b="1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782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bleeding, </a:t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 (%)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15 (0.6)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49 (1.8)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0.31</a:t>
                      </a:r>
                      <a:b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(0.17–0.55)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&lt;0.001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b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398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or CRNM bleeding, n (%)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115 (4.3)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261 (9.7)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0.44</a:t>
                      </a:r>
                    </a:p>
                    <a:p>
                      <a:pPr algn="ctr" fontAlgn="t"/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(0.36–0.55)</a:t>
                      </a:r>
                      <a:endParaRPr lang="en-US" sz="12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&lt;0.001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en-US" sz="12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5" name="Text Box 33"/>
          <p:cNvSpPr txBox="1">
            <a:spLocks noChangeArrowheads="1"/>
          </p:cNvSpPr>
          <p:nvPr/>
        </p:nvSpPr>
        <p:spPr bwMode="auto">
          <a:xfrm>
            <a:off x="1" y="6002970"/>
            <a:ext cx="8621713" cy="28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E00079"/>
              </a:buClr>
            </a:pPr>
            <a:r>
              <a:rPr lang="en-US" altLang="en-US" sz="1200" i="1" dirty="0" smtClean="0">
                <a:solidFill>
                  <a:srgbClr val="76004B"/>
                </a:solidFill>
                <a:latin typeface="Calibri" pitchFamily="34" charset="0"/>
              </a:rPr>
              <a:t>HR</a:t>
            </a:r>
            <a:r>
              <a:rPr lang="en-US" altLang="en-US" sz="1200" i="1" dirty="0">
                <a:solidFill>
                  <a:srgbClr val="76004B"/>
                </a:solidFill>
                <a:latin typeface="Calibri" pitchFamily="34" charset="0"/>
              </a:rPr>
              <a:t>, hazard </a:t>
            </a:r>
            <a:r>
              <a:rPr lang="en-US" altLang="en-US" sz="1200" i="1" dirty="0" smtClean="0">
                <a:solidFill>
                  <a:srgbClr val="76004B"/>
                </a:solidFill>
                <a:latin typeface="Calibri" pitchFamily="34" charset="0"/>
              </a:rPr>
              <a:t>ratio.</a:t>
            </a:r>
            <a:endParaRPr lang="en-US" altLang="en-US" sz="1200" i="1" dirty="0">
              <a:solidFill>
                <a:srgbClr val="76004B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39" y="986258"/>
            <a:ext cx="8656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AMPLIFY 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trial was a double-blind, randomised trial comparing 6 months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of </a:t>
            </a:r>
            <a:r>
              <a:rPr lang="en-GB" sz="1600" b="1" dirty="0" err="1">
                <a:solidFill>
                  <a:srgbClr val="76004B"/>
                </a:solidFill>
                <a:latin typeface="+mj-lt"/>
                <a:cs typeface="+mn-cs"/>
              </a:rPr>
              <a:t>apixaban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 treatment with enoxaparin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bridging to warfarin 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therapy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 in </a:t>
            </a:r>
            <a:r>
              <a:rPr lang="en-GB" sz="1600" b="1" dirty="0">
                <a:solidFill>
                  <a:srgbClr val="76004B"/>
                </a:solidFill>
                <a:latin typeface="+mj-lt"/>
              </a:rPr>
              <a:t>patients with acute symptomatic DVT and/or PE </a:t>
            </a: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5108576" y="5383007"/>
            <a:ext cx="412750" cy="27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958" tIns="45738" rIns="87958" bIns="457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>
                <a:latin typeface="Tahoma" pitchFamily="34" charset="0"/>
              </a:rPr>
              <a:t>0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5318126" y="2228863"/>
            <a:ext cx="3709988" cy="3771635"/>
            <a:chOff x="5318126" y="2163339"/>
            <a:chExt cx="3709988" cy="3660756"/>
          </a:xfrm>
        </p:grpSpPr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7086601" y="2163339"/>
              <a:ext cx="0" cy="306528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>
              <a:off x="5318126" y="5144404"/>
              <a:ext cx="3522663" cy="0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5322889" y="5139142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6376989" y="5144404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6093" name="Text Box 11"/>
            <p:cNvSpPr txBox="1">
              <a:spLocks noChangeArrowheads="1"/>
            </p:cNvSpPr>
            <p:nvPr/>
          </p:nvSpPr>
          <p:spPr bwMode="auto">
            <a:xfrm>
              <a:off x="6878639" y="5234979"/>
              <a:ext cx="414337" cy="26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1</a:t>
              </a:r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auto">
            <a:xfrm>
              <a:off x="6019801" y="5144404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5667376" y="5144404"/>
              <a:ext cx="0" cy="78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6734176" y="5139142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8150226" y="5139142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>
              <a:off x="7797801" y="5139142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7442201" y="5137387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7088189" y="5137387"/>
              <a:ext cx="0" cy="719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5" name="Line 43"/>
            <p:cNvSpPr>
              <a:spLocks noChangeShapeType="1"/>
            </p:cNvSpPr>
            <p:nvPr/>
          </p:nvSpPr>
          <p:spPr bwMode="auto">
            <a:xfrm>
              <a:off x="8499476" y="5140896"/>
              <a:ext cx="0" cy="754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8836026" y="5139142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6103" name="Text Box 6"/>
            <p:cNvSpPr txBox="1">
              <a:spLocks noChangeArrowheads="1"/>
            </p:cNvSpPr>
            <p:nvPr/>
          </p:nvSpPr>
          <p:spPr bwMode="auto">
            <a:xfrm>
              <a:off x="8615364" y="5234979"/>
              <a:ext cx="412750" cy="26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2.0</a:t>
              </a:r>
            </a:p>
          </p:txBody>
        </p:sp>
        <p:sp>
          <p:nvSpPr>
            <p:cNvPr id="68" name="Line 43"/>
            <p:cNvSpPr>
              <a:spLocks noChangeShapeType="1"/>
            </p:cNvSpPr>
            <p:nvPr/>
          </p:nvSpPr>
          <p:spPr bwMode="auto">
            <a:xfrm>
              <a:off x="6548439" y="5140896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6191251" y="5140896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42001" y="5144404"/>
              <a:ext cx="0" cy="78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auto">
            <a:xfrm>
              <a:off x="6905626" y="5137387"/>
              <a:ext cx="0" cy="754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2" name="Line 43"/>
            <p:cNvSpPr>
              <a:spLocks noChangeShapeType="1"/>
            </p:cNvSpPr>
            <p:nvPr/>
          </p:nvSpPr>
          <p:spPr bwMode="auto">
            <a:xfrm>
              <a:off x="8313739" y="5137387"/>
              <a:ext cx="0" cy="754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7959726" y="5137387"/>
              <a:ext cx="0" cy="754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4" name="Line 43"/>
            <p:cNvSpPr>
              <a:spLocks noChangeShapeType="1"/>
            </p:cNvSpPr>
            <p:nvPr/>
          </p:nvSpPr>
          <p:spPr bwMode="auto">
            <a:xfrm>
              <a:off x="7610476" y="5137387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5" name="Line 43"/>
            <p:cNvSpPr>
              <a:spLocks noChangeShapeType="1"/>
            </p:cNvSpPr>
            <p:nvPr/>
          </p:nvSpPr>
          <p:spPr bwMode="auto">
            <a:xfrm>
              <a:off x="8670926" y="5142651"/>
              <a:ext cx="0" cy="754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6" name="Line 43"/>
            <p:cNvSpPr>
              <a:spLocks noChangeShapeType="1"/>
            </p:cNvSpPr>
            <p:nvPr/>
          </p:nvSpPr>
          <p:spPr bwMode="auto">
            <a:xfrm>
              <a:off x="5497514" y="5142651"/>
              <a:ext cx="0" cy="754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7" name="Line 43"/>
            <p:cNvSpPr>
              <a:spLocks noChangeShapeType="1"/>
            </p:cNvSpPr>
            <p:nvPr/>
          </p:nvSpPr>
          <p:spPr bwMode="auto">
            <a:xfrm>
              <a:off x="7256464" y="5135633"/>
              <a:ext cx="0" cy="771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6114" name="Line 37"/>
            <p:cNvSpPr>
              <a:spLocks noChangeShapeType="1"/>
            </p:cNvSpPr>
            <p:nvPr/>
          </p:nvSpPr>
          <p:spPr bwMode="auto">
            <a:xfrm>
              <a:off x="6367357" y="2908743"/>
              <a:ext cx="104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46115" name="Rectangle 104"/>
            <p:cNvSpPr>
              <a:spLocks noChangeArrowheads="1"/>
            </p:cNvSpPr>
            <p:nvPr/>
          </p:nvSpPr>
          <p:spPr bwMode="auto">
            <a:xfrm>
              <a:off x="6747957" y="2863607"/>
              <a:ext cx="82785" cy="9027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116" name="Line 37"/>
            <p:cNvSpPr>
              <a:spLocks noChangeShapeType="1"/>
            </p:cNvSpPr>
            <p:nvPr/>
          </p:nvSpPr>
          <p:spPr bwMode="auto">
            <a:xfrm>
              <a:off x="5592762" y="4324030"/>
              <a:ext cx="720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46117" name="Rectangle 100"/>
            <p:cNvSpPr>
              <a:spLocks noChangeArrowheads="1"/>
            </p:cNvSpPr>
            <p:nvPr/>
          </p:nvSpPr>
          <p:spPr bwMode="auto">
            <a:xfrm>
              <a:off x="5818580" y="4281445"/>
              <a:ext cx="82799" cy="902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118" name="Line 37"/>
            <p:cNvSpPr>
              <a:spLocks noChangeShapeType="1"/>
            </p:cNvSpPr>
            <p:nvPr/>
          </p:nvSpPr>
          <p:spPr bwMode="auto">
            <a:xfrm>
              <a:off x="5916762" y="4820342"/>
              <a:ext cx="396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46119" name="Rectangle 104"/>
            <p:cNvSpPr>
              <a:spLocks noChangeArrowheads="1"/>
            </p:cNvSpPr>
            <p:nvPr/>
          </p:nvSpPr>
          <p:spPr bwMode="auto">
            <a:xfrm>
              <a:off x="6055298" y="4777758"/>
              <a:ext cx="82790" cy="88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6" name="TextBox 85"/>
            <p:cNvSpPr txBox="1"/>
            <p:nvPr/>
          </p:nvSpPr>
          <p:spPr bwMode="auto">
            <a:xfrm>
              <a:off x="5495926" y="5376002"/>
              <a:ext cx="1390650" cy="2688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rgbClr val="F26A38"/>
                </a:buClr>
                <a:buSzPct val="80000"/>
                <a:defRPr/>
              </a:pPr>
              <a:r>
                <a:rPr lang="en-GB" sz="1200" b="1" dirty="0">
                  <a:latin typeface="+mn-lt"/>
                  <a:cs typeface="+mn-cs"/>
                </a:rPr>
                <a:t>Favours </a:t>
              </a:r>
              <a:r>
                <a:rPr lang="en-GB" sz="1200" b="1" dirty="0" err="1">
                  <a:latin typeface="+mn-lt"/>
                  <a:cs typeface="+mn-cs"/>
                </a:rPr>
                <a:t>apixaban</a:t>
              </a:r>
              <a:r>
                <a:rPr lang="en-GB" sz="1200" b="1" dirty="0">
                  <a:latin typeface="+mn-lt"/>
                  <a:cs typeface="+mn-cs"/>
                </a:rPr>
                <a:t> </a:t>
              </a:r>
            </a:p>
          </p:txBody>
        </p:sp>
        <p:sp>
          <p:nvSpPr>
            <p:cNvPr id="87" name="TextBox 86"/>
            <p:cNvSpPr txBox="1"/>
            <p:nvPr/>
          </p:nvSpPr>
          <p:spPr bwMode="auto">
            <a:xfrm>
              <a:off x="7045326" y="5376002"/>
              <a:ext cx="1857375" cy="44809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F26A38"/>
                </a:buClr>
                <a:buSzPct val="80000"/>
                <a:defRPr/>
              </a:pPr>
              <a:r>
                <a:rPr lang="en-GB" sz="1200" b="1" dirty="0">
                  <a:latin typeface="+mn-lt"/>
                  <a:cs typeface="+mn-cs"/>
                </a:rPr>
                <a:t>Favours </a:t>
              </a:r>
              <a:r>
                <a:rPr lang="en-GB" sz="1200" b="1" dirty="0" err="1">
                  <a:latin typeface="+mn-lt"/>
                  <a:cs typeface="+mn-cs"/>
                </a:rPr>
                <a:t>enoxaparin</a:t>
              </a:r>
              <a:r>
                <a:rPr lang="en-GB" sz="1200" b="1" dirty="0">
                  <a:latin typeface="+mn-lt"/>
                  <a:cs typeface="+mn-cs"/>
                </a:rPr>
                <a:t>/</a:t>
              </a:r>
              <a:r>
                <a:rPr lang="en-GB" sz="1200" b="1" dirty="0" err="1">
                  <a:latin typeface="+mn-lt"/>
                  <a:cs typeface="+mn-cs"/>
                </a:rPr>
                <a:t>warfarin</a:t>
              </a:r>
              <a:endParaRPr lang="en-GB" sz="1200" b="1" dirty="0">
                <a:latin typeface="+mn-lt"/>
                <a:cs typeface="+mn-cs"/>
              </a:endParaRPr>
            </a:p>
          </p:txBody>
        </p:sp>
      </p:grpSp>
      <p:sp>
        <p:nvSpPr>
          <p:cNvPr id="47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altLang="en-US" dirty="0" smtClean="0"/>
              <a:t>Agnelli et al. </a:t>
            </a:r>
            <a:r>
              <a:rPr lang="en-GB" altLang="en-US" i="1" dirty="0" smtClean="0"/>
              <a:t>N </a:t>
            </a:r>
            <a:r>
              <a:rPr lang="en-GB" altLang="en-US" i="1" dirty="0" err="1" smtClean="0"/>
              <a:t>Engl</a:t>
            </a:r>
            <a:r>
              <a:rPr lang="en-GB" altLang="en-US" i="1" dirty="0" smtClean="0"/>
              <a:t> J Med</a:t>
            </a:r>
            <a:r>
              <a:rPr lang="en-GB" altLang="en-US" dirty="0" smtClean="0"/>
              <a:t>. 2013;369:799–808.</a:t>
            </a:r>
          </a:p>
        </p:txBody>
      </p:sp>
    </p:spTree>
    <p:extLst>
      <p:ext uri="{BB962C8B-B14F-4D97-AF65-F5344CB8AC3E}">
        <p14:creationId xmlns:p14="http://schemas.microsoft.com/office/powerpoint/2010/main" val="11937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92113" y="0"/>
            <a:ext cx="8280400" cy="857045"/>
          </a:xfrm>
        </p:spPr>
        <p:txBody>
          <a:bodyPr/>
          <a:lstStyle/>
          <a:p>
            <a:r>
              <a:rPr altLang="en-US" sz="2400" dirty="0" smtClean="0"/>
              <a:t>RE-COVER: primary efficacy outcome and key safety outcomes</a:t>
            </a:r>
          </a:p>
        </p:txBody>
      </p:sp>
      <p:sp>
        <p:nvSpPr>
          <p:cNvPr id="4710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43438" y="6436020"/>
            <a:ext cx="4043362" cy="356557"/>
          </a:xfrm>
        </p:spPr>
        <p:txBody>
          <a:bodyPr/>
          <a:lstStyle/>
          <a:p>
            <a:r>
              <a:rPr lang="en-GB" altLang="en-US" dirty="0" smtClean="0"/>
              <a:t>Schulman et al. </a:t>
            </a:r>
            <a:r>
              <a:rPr lang="en-GB" altLang="en-US" i="1" dirty="0" smtClean="0"/>
              <a:t>N </a:t>
            </a:r>
            <a:r>
              <a:rPr lang="en-GB" altLang="en-US" i="1" dirty="0" err="1" smtClean="0"/>
              <a:t>Engl</a:t>
            </a:r>
            <a:r>
              <a:rPr lang="en-GB" altLang="en-US" i="1" dirty="0" smtClean="0"/>
              <a:t> J Med</a:t>
            </a:r>
            <a:r>
              <a:rPr lang="en-GB" altLang="en-US" dirty="0" smtClean="0"/>
              <a:t>. 2009;361:2342–2352.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424384"/>
              </p:ext>
            </p:extLst>
          </p:nvPr>
        </p:nvGraphicFramePr>
        <p:xfrm>
          <a:off x="234950" y="1822201"/>
          <a:ext cx="5118100" cy="3113989"/>
        </p:xfrm>
        <a:graphic>
          <a:graphicData uri="http://schemas.openxmlformats.org/drawingml/2006/table">
            <a:tbl>
              <a:tblPr/>
              <a:tblGrid>
                <a:gridCol w="1601652"/>
                <a:gridCol w="910029"/>
                <a:gridCol w="829994"/>
                <a:gridCol w="842975"/>
                <a:gridCol w="933450"/>
              </a:tblGrid>
              <a:tr h="550378"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baseline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Dabigatran</a:t>
                      </a:r>
                      <a:endParaRPr lang="en-US" sz="1100" b="1" i="0" u="none" strike="noStrike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(n=1,274)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Heparin*/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warfarin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=1,265)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HR </a:t>
                      </a: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27976">
                <a:tc gridSpan="5"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Primary efficacy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outcome</a:t>
                      </a:r>
                      <a:endParaRPr lang="en-US" sz="1100" b="1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44376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489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Recurrent VTE or VTE-related death, n (%)</a:t>
                      </a:r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30 (2.4)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27 (2.1)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1.10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(0.65‒1.84)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&lt;0.001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b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Non-inferiority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204">
                <a:tc>
                  <a:txBody>
                    <a:bodyPr/>
                    <a:lstStyle/>
                    <a:p>
                      <a:pPr marL="85725" indent="0" algn="l" fontAlgn="t"/>
                      <a:endParaRPr lang="en-US" sz="1100" b="0" i="0" u="none" strike="noStrike" dirty="0" smtClean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Dabigatran</a:t>
                      </a:r>
                      <a:endParaRPr lang="en-US" sz="1100" b="1" i="0" u="none" strike="noStrike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(n=1,273)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Heparin*/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warfarin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(n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=1,266)</a:t>
                      </a:r>
                      <a:endParaRPr lang="en-US" sz="11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HR </a:t>
                      </a:r>
                    </a:p>
                    <a:p>
                      <a:pPr algn="ctr" fontAlgn="t"/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(95% CI)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1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</a:t>
                      </a:r>
                      <a:r>
                        <a:rPr lang="en-US" sz="1100" b="1" i="0" u="none" strike="noStrike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Value</a:t>
                      </a:r>
                      <a:endParaRPr lang="en-US" sz="1100" b="1" i="0" u="none" strike="noStrike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004B"/>
                    </a:solidFill>
                  </a:tcPr>
                </a:tc>
              </a:tr>
              <a:tr h="241687">
                <a:tc gridSpan="5"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1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Safety outcomes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†</a:t>
                      </a:r>
                      <a:endParaRPr lang="en-US" sz="1100" b="1" i="0" u="none" strike="noStrike" baseline="0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US" sz="16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24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9684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bleeding, </a:t>
                      </a:r>
                      <a:b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 (%)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20 (1.6)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24 (1.9)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0.82 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(0.45‒1.48)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NS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165">
                <a:tc>
                  <a:txBody>
                    <a:bodyPr/>
                    <a:lstStyle/>
                    <a:p>
                      <a:pPr marL="85725" indent="0" algn="l" fontAlgn="t"/>
                      <a:r>
                        <a:rPr lang="en-US" sz="1100" b="0" i="0" u="none" strike="noStrike" baseline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Major or CRNM bleeding, n (%)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71 (5.6)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111 (8.8)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0.63</a:t>
                      </a:r>
                    </a:p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(0.47‒0.84)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0.002</a:t>
                      </a:r>
                      <a:endParaRPr lang="en-US" sz="11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6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13" name="Text Box 33"/>
          <p:cNvSpPr txBox="1">
            <a:spLocks noChangeArrowheads="1"/>
          </p:cNvSpPr>
          <p:nvPr/>
        </p:nvSpPr>
        <p:spPr bwMode="auto">
          <a:xfrm>
            <a:off x="0" y="5632792"/>
            <a:ext cx="878967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0"/>
              </a:spcBef>
              <a:buClr>
                <a:srgbClr val="E00079"/>
              </a:buClr>
              <a:defRPr/>
            </a:pPr>
            <a:r>
              <a:rPr lang="en-GB" sz="1200" i="1" dirty="0" smtClean="0">
                <a:latin typeface="+mj-lt"/>
              </a:rPr>
              <a:t>*</a:t>
            </a:r>
            <a:r>
              <a:rPr lang="en-US" sz="1000" i="1" dirty="0" smtClean="0">
                <a:latin typeface="+mj-lt"/>
              </a:rPr>
              <a:t>LMWH</a:t>
            </a:r>
            <a:r>
              <a:rPr lang="en-US" sz="1000" i="1" dirty="0">
                <a:latin typeface="+mj-lt"/>
              </a:rPr>
              <a:t>, UFH, </a:t>
            </a:r>
            <a:r>
              <a:rPr lang="en-US" sz="1000" i="1" dirty="0" smtClean="0">
                <a:latin typeface="+mj-lt"/>
              </a:rPr>
              <a:t>or </a:t>
            </a:r>
            <a:r>
              <a:rPr lang="en-US" sz="1000" i="1" dirty="0" err="1" smtClean="0">
                <a:latin typeface="+mj-lt"/>
              </a:rPr>
              <a:t>fondaparinux</a:t>
            </a:r>
            <a:r>
              <a:rPr lang="en-US" sz="1000" i="1" dirty="0">
                <a:latin typeface="+mj-lt"/>
              </a:rPr>
              <a:t>.</a:t>
            </a:r>
            <a:endParaRPr lang="en-GB" sz="1000" i="1" dirty="0" smtClean="0">
              <a:latin typeface="+mj-lt"/>
            </a:endParaRPr>
          </a:p>
          <a:p>
            <a:pPr>
              <a:spcBef>
                <a:spcPts val="0"/>
              </a:spcBef>
              <a:buClr>
                <a:srgbClr val="E00079"/>
              </a:buClr>
              <a:defRPr/>
            </a:pPr>
            <a:r>
              <a:rPr lang="en-US" sz="1000" i="1" dirty="0" smtClean="0">
                <a:latin typeface="+mj-lt"/>
              </a:rPr>
              <a:t>†</a:t>
            </a:r>
            <a:r>
              <a:rPr lang="en-GB" sz="1000" i="1" dirty="0" smtClean="0">
                <a:latin typeface="+mj-lt"/>
              </a:rPr>
              <a:t>The safety analysis of bleeding events was performed on the basis of the number of patients treated with </a:t>
            </a:r>
            <a:r>
              <a:rPr lang="en-GB" sz="1000" i="1" dirty="0" err="1" smtClean="0">
                <a:latin typeface="+mj-lt"/>
              </a:rPr>
              <a:t>dabigatran</a:t>
            </a:r>
            <a:r>
              <a:rPr lang="en-GB" sz="1000" i="1" dirty="0" smtClean="0">
                <a:latin typeface="+mj-lt"/>
              </a:rPr>
              <a:t> (1,273) or </a:t>
            </a:r>
            <a:r>
              <a:rPr lang="en-GB" sz="1000" i="1" dirty="0" err="1" smtClean="0">
                <a:latin typeface="+mj-lt"/>
              </a:rPr>
              <a:t>warfarin</a:t>
            </a:r>
            <a:r>
              <a:rPr lang="en-GB" sz="1000" i="1" dirty="0" smtClean="0">
                <a:latin typeface="+mj-lt"/>
              </a:rPr>
              <a:t> (1,266), rather than the number assigned to the treatment (1 patient who </a:t>
            </a:r>
            <a:r>
              <a:rPr lang="en-GB" sz="1000" i="1" dirty="0">
                <a:latin typeface="+mj-lt"/>
              </a:rPr>
              <a:t>was assigned to receive </a:t>
            </a:r>
            <a:r>
              <a:rPr lang="en-GB" sz="1000" i="1" dirty="0" err="1">
                <a:latin typeface="+mj-lt"/>
              </a:rPr>
              <a:t>dabigatran</a:t>
            </a:r>
            <a:r>
              <a:rPr lang="en-GB" sz="1000" i="1" dirty="0">
                <a:latin typeface="+mj-lt"/>
              </a:rPr>
              <a:t> mistakenly received warfarin instead throughout the study). Events that occurred during the 6-month treatment period plus a 6-day washout period were included. </a:t>
            </a:r>
            <a:endParaRPr lang="en-GB" sz="1000" i="1" dirty="0" smtClean="0">
              <a:latin typeface="+mj-lt"/>
            </a:endParaRPr>
          </a:p>
          <a:p>
            <a:pPr>
              <a:spcBef>
                <a:spcPts val="0"/>
              </a:spcBef>
              <a:buClr>
                <a:srgbClr val="E00079"/>
              </a:buClr>
              <a:defRPr/>
            </a:pPr>
            <a:r>
              <a:rPr lang="en-GB" sz="1000" i="1" dirty="0" smtClean="0">
                <a:latin typeface="+mj-lt"/>
              </a:rPr>
              <a:t>NS, not specified</a:t>
            </a:r>
            <a:endParaRPr lang="en-GB" sz="10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426" y="986257"/>
            <a:ext cx="8680450" cy="85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RE-COVER 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trial was a double-blind, double-dummy, randomised trial comparing 6 months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of </a:t>
            </a:r>
            <a:r>
              <a:rPr lang="en-GB" sz="1600" b="1" dirty="0" err="1">
                <a:solidFill>
                  <a:srgbClr val="76004B"/>
                </a:solidFill>
                <a:latin typeface="+mj-lt"/>
                <a:cs typeface="+mn-cs"/>
              </a:rPr>
              <a:t>dabigatran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 treatment (150 mg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twice daily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) with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heparin* bridging to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dose-adjusted </a:t>
            </a:r>
            <a:r>
              <a:rPr lang="en-GB" sz="1600" b="1" dirty="0">
                <a:solidFill>
                  <a:srgbClr val="76004B"/>
                </a:solidFill>
                <a:latin typeface="+mj-lt"/>
                <a:cs typeface="+mn-cs"/>
              </a:rPr>
              <a:t>warfarin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  <a:cs typeface="+mn-cs"/>
              </a:rPr>
              <a:t>therapy in patients with</a:t>
            </a:r>
            <a:r>
              <a:rPr lang="en-GB" sz="1600" b="1" dirty="0">
                <a:solidFill>
                  <a:srgbClr val="76004B"/>
                </a:solidFill>
                <a:latin typeface="+mj-lt"/>
              </a:rPr>
              <a:t> acute symptomatic DVT </a:t>
            </a:r>
            <a:r>
              <a:rPr lang="en-GB" sz="1600" b="1" dirty="0" smtClean="0">
                <a:solidFill>
                  <a:srgbClr val="76004B"/>
                </a:solidFill>
                <a:latin typeface="+mj-lt"/>
              </a:rPr>
              <a:t>and/or PE</a:t>
            </a:r>
            <a:endParaRPr lang="en-GB" sz="1600" b="1" dirty="0">
              <a:solidFill>
                <a:srgbClr val="76004B"/>
              </a:solidFill>
              <a:latin typeface="+mj-lt"/>
              <a:cs typeface="+mn-cs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108575" y="2319257"/>
            <a:ext cx="3919538" cy="3035642"/>
            <a:chOff x="5108575" y="2422525"/>
            <a:chExt cx="3919538" cy="2946400"/>
          </a:xfrm>
        </p:grpSpPr>
        <p:sp>
          <p:nvSpPr>
            <p:cNvPr id="47114" name="Text Box 6"/>
            <p:cNvSpPr txBox="1">
              <a:spLocks noChangeArrowheads="1"/>
            </p:cNvSpPr>
            <p:nvPr/>
          </p:nvSpPr>
          <p:spPr bwMode="auto">
            <a:xfrm>
              <a:off x="5108575" y="5082610"/>
              <a:ext cx="412750" cy="27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0</a:t>
              </a:r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7086600" y="2422525"/>
              <a:ext cx="0" cy="2663825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>
              <a:off x="5318125" y="5010150"/>
              <a:ext cx="3522663" cy="0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5" name="Line 22"/>
            <p:cNvSpPr>
              <a:spLocks noChangeShapeType="1"/>
            </p:cNvSpPr>
            <p:nvPr/>
          </p:nvSpPr>
          <p:spPr bwMode="auto">
            <a:xfrm>
              <a:off x="5322888" y="5005388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6376988" y="5010150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7119" name="Text Box 11"/>
            <p:cNvSpPr txBox="1">
              <a:spLocks noChangeArrowheads="1"/>
            </p:cNvSpPr>
            <p:nvPr/>
          </p:nvSpPr>
          <p:spPr bwMode="auto">
            <a:xfrm>
              <a:off x="6878638" y="5091858"/>
              <a:ext cx="414337" cy="27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1</a:t>
              </a:r>
            </a:p>
          </p:txBody>
        </p:sp>
        <p:sp>
          <p:nvSpPr>
            <p:cNvPr id="58" name="Line 43"/>
            <p:cNvSpPr>
              <a:spLocks noChangeShapeType="1"/>
            </p:cNvSpPr>
            <p:nvPr/>
          </p:nvSpPr>
          <p:spPr bwMode="auto">
            <a:xfrm>
              <a:off x="6019800" y="5010150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59" name="Line 43"/>
            <p:cNvSpPr>
              <a:spLocks noChangeShapeType="1"/>
            </p:cNvSpPr>
            <p:nvPr/>
          </p:nvSpPr>
          <p:spPr bwMode="auto">
            <a:xfrm>
              <a:off x="5667375" y="5010150"/>
              <a:ext cx="0" cy="71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/>
          </p:nvSpPr>
          <p:spPr bwMode="auto">
            <a:xfrm>
              <a:off x="6734175" y="5005388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8150225" y="5005388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2" name="Line 43"/>
            <p:cNvSpPr>
              <a:spLocks noChangeShapeType="1"/>
            </p:cNvSpPr>
            <p:nvPr/>
          </p:nvSpPr>
          <p:spPr bwMode="auto">
            <a:xfrm>
              <a:off x="7797800" y="5005388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3" name="Line 43"/>
            <p:cNvSpPr>
              <a:spLocks noChangeShapeType="1"/>
            </p:cNvSpPr>
            <p:nvPr/>
          </p:nvSpPr>
          <p:spPr bwMode="auto">
            <a:xfrm>
              <a:off x="7442200" y="5003800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7088188" y="5003800"/>
              <a:ext cx="0" cy="650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5" name="Line 43"/>
            <p:cNvSpPr>
              <a:spLocks noChangeShapeType="1"/>
            </p:cNvSpPr>
            <p:nvPr/>
          </p:nvSpPr>
          <p:spPr bwMode="auto">
            <a:xfrm>
              <a:off x="8499475" y="5006975"/>
              <a:ext cx="0" cy="68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6" name="Line 43"/>
            <p:cNvSpPr>
              <a:spLocks noChangeShapeType="1"/>
            </p:cNvSpPr>
            <p:nvPr/>
          </p:nvSpPr>
          <p:spPr bwMode="auto">
            <a:xfrm>
              <a:off x="8836025" y="5005388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7129" name="Text Box 6"/>
            <p:cNvSpPr txBox="1">
              <a:spLocks noChangeArrowheads="1"/>
            </p:cNvSpPr>
            <p:nvPr/>
          </p:nvSpPr>
          <p:spPr bwMode="auto">
            <a:xfrm>
              <a:off x="8615363" y="5091858"/>
              <a:ext cx="412750" cy="27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7958" tIns="45738" rIns="87958" bIns="457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altLang="en-US" sz="1200">
                  <a:latin typeface="Tahoma" pitchFamily="34" charset="0"/>
                </a:rPr>
                <a:t>2.0</a:t>
              </a:r>
            </a:p>
          </p:txBody>
        </p:sp>
        <p:sp>
          <p:nvSpPr>
            <p:cNvPr id="68" name="Line 43"/>
            <p:cNvSpPr>
              <a:spLocks noChangeShapeType="1"/>
            </p:cNvSpPr>
            <p:nvPr/>
          </p:nvSpPr>
          <p:spPr bwMode="auto">
            <a:xfrm>
              <a:off x="6548438" y="5006975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>
              <a:off x="6191250" y="5006975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42000" y="5010150"/>
              <a:ext cx="0" cy="714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1" name="Line 43"/>
            <p:cNvSpPr>
              <a:spLocks noChangeShapeType="1"/>
            </p:cNvSpPr>
            <p:nvPr/>
          </p:nvSpPr>
          <p:spPr bwMode="auto">
            <a:xfrm>
              <a:off x="6905625" y="5003800"/>
              <a:ext cx="0" cy="68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2" name="Line 43"/>
            <p:cNvSpPr>
              <a:spLocks noChangeShapeType="1"/>
            </p:cNvSpPr>
            <p:nvPr/>
          </p:nvSpPr>
          <p:spPr bwMode="auto">
            <a:xfrm>
              <a:off x="8313738" y="5003800"/>
              <a:ext cx="0" cy="68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>
              <a:off x="7959725" y="5003800"/>
              <a:ext cx="0" cy="682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4" name="Line 43"/>
            <p:cNvSpPr>
              <a:spLocks noChangeShapeType="1"/>
            </p:cNvSpPr>
            <p:nvPr/>
          </p:nvSpPr>
          <p:spPr bwMode="auto">
            <a:xfrm>
              <a:off x="7610475" y="5003800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5" name="Line 43"/>
            <p:cNvSpPr>
              <a:spLocks noChangeShapeType="1"/>
            </p:cNvSpPr>
            <p:nvPr/>
          </p:nvSpPr>
          <p:spPr bwMode="auto">
            <a:xfrm>
              <a:off x="8670925" y="5008563"/>
              <a:ext cx="0" cy="68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6" name="Line 43"/>
            <p:cNvSpPr>
              <a:spLocks noChangeShapeType="1"/>
            </p:cNvSpPr>
            <p:nvPr/>
          </p:nvSpPr>
          <p:spPr bwMode="auto">
            <a:xfrm>
              <a:off x="5497513" y="5008563"/>
              <a:ext cx="0" cy="682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77" name="Line 43"/>
            <p:cNvSpPr>
              <a:spLocks noChangeShapeType="1"/>
            </p:cNvSpPr>
            <p:nvPr/>
          </p:nvSpPr>
          <p:spPr bwMode="auto">
            <a:xfrm>
              <a:off x="7256463" y="5002213"/>
              <a:ext cx="0" cy="69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89340" tIns="44671" rIns="89340" bIns="44671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564">
                <a:solidFill>
                  <a:srgbClr val="FFFFFF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47140" name="Line 37"/>
            <p:cNvSpPr>
              <a:spLocks noChangeShapeType="1"/>
            </p:cNvSpPr>
            <p:nvPr/>
          </p:nvSpPr>
          <p:spPr bwMode="auto">
            <a:xfrm>
              <a:off x="6481656" y="2952277"/>
              <a:ext cx="2088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47141" name="Rectangle 104"/>
            <p:cNvSpPr>
              <a:spLocks noChangeArrowheads="1"/>
            </p:cNvSpPr>
            <p:nvPr/>
          </p:nvSpPr>
          <p:spPr bwMode="auto">
            <a:xfrm>
              <a:off x="7243527" y="2909129"/>
              <a:ext cx="82785" cy="816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42" name="Line 37"/>
            <p:cNvSpPr>
              <a:spLocks noChangeShapeType="1"/>
            </p:cNvSpPr>
            <p:nvPr/>
          </p:nvSpPr>
          <p:spPr bwMode="auto">
            <a:xfrm>
              <a:off x="6097392" y="4381007"/>
              <a:ext cx="1800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47143" name="Rectangle 100"/>
            <p:cNvSpPr>
              <a:spLocks noChangeArrowheads="1"/>
            </p:cNvSpPr>
            <p:nvPr/>
          </p:nvSpPr>
          <p:spPr bwMode="auto">
            <a:xfrm>
              <a:off x="6733755" y="4340168"/>
              <a:ext cx="82799" cy="8167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144" name="Line 37"/>
            <p:cNvSpPr>
              <a:spLocks noChangeShapeType="1"/>
            </p:cNvSpPr>
            <p:nvPr/>
          </p:nvSpPr>
          <p:spPr bwMode="auto">
            <a:xfrm>
              <a:off x="6143856" y="4795948"/>
              <a:ext cx="684000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1893" tIns="60946" rIns="121893" bIns="60946"/>
            <a:lstStyle/>
            <a:p>
              <a:endParaRPr lang="en-GB"/>
            </a:p>
          </p:txBody>
        </p:sp>
        <p:sp>
          <p:nvSpPr>
            <p:cNvPr id="47145" name="Rectangle 104"/>
            <p:cNvSpPr>
              <a:spLocks noChangeArrowheads="1"/>
            </p:cNvSpPr>
            <p:nvPr/>
          </p:nvSpPr>
          <p:spPr bwMode="auto">
            <a:xfrm>
              <a:off x="6395339" y="4757421"/>
              <a:ext cx="82790" cy="801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90000"/>
                </a:lnSpc>
                <a:spcBef>
                  <a:spcPct val="30000"/>
                </a:spcBef>
                <a:buClr>
                  <a:srgbClr val="FF9900"/>
                </a:buClr>
                <a:buFont typeface="Wingdings" pitchFamily="2" charset="2"/>
                <a:buNone/>
              </a:pPr>
              <a:endParaRPr lang="fr-FR" altLang="en-US" sz="1100">
                <a:solidFill>
                  <a:srgbClr val="3A76AD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95925" y="5201155"/>
            <a:ext cx="1390650" cy="284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200" b="1" dirty="0">
                <a:latin typeface="+mn-lt"/>
                <a:cs typeface="+mn-cs"/>
              </a:rPr>
              <a:t>Favours </a:t>
            </a:r>
            <a:r>
              <a:rPr lang="en-GB" sz="1200" b="1" dirty="0" err="1">
                <a:latin typeface="+mn-lt"/>
                <a:cs typeface="+mn-cs"/>
              </a:rPr>
              <a:t>dabigatran</a:t>
            </a:r>
            <a:endParaRPr lang="en-GB" sz="1200" b="1" dirty="0">
              <a:latin typeface="+mn-lt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86625" y="5201155"/>
            <a:ext cx="1390650" cy="284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F26A38"/>
              </a:buClr>
              <a:buSzPct val="80000"/>
              <a:defRPr/>
            </a:pPr>
            <a:r>
              <a:rPr lang="en-GB" sz="1200" b="1" dirty="0">
                <a:latin typeface="+mn-lt"/>
                <a:cs typeface="+mn-cs"/>
              </a:rPr>
              <a:t>Favours </a:t>
            </a:r>
            <a:r>
              <a:rPr lang="en-GB" sz="1200" b="1" dirty="0" err="1">
                <a:latin typeface="+mn-lt"/>
                <a:cs typeface="+mn-cs"/>
              </a:rPr>
              <a:t>warfarin</a:t>
            </a:r>
            <a:endParaRPr lang="en-GB" sz="12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Rivaroxaban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525963"/>
          </a:xfrm>
        </p:spPr>
        <p:txBody>
          <a:bodyPr/>
          <a:lstStyle/>
          <a:p>
            <a:r>
              <a:rPr lang="en-GB" dirty="0" smtClean="0"/>
              <a:t>Initial choice for treatment of VTE     c80% </a:t>
            </a:r>
          </a:p>
          <a:p>
            <a:r>
              <a:rPr lang="en-GB" sz="2800" dirty="0" smtClean="0"/>
              <a:t>Not used in massive PE likely to require </a:t>
            </a:r>
            <a:r>
              <a:rPr lang="en-GB" sz="2800" dirty="0" err="1" smtClean="0"/>
              <a:t>thrombolysis</a:t>
            </a:r>
            <a:endParaRPr lang="en-GB" sz="2800" dirty="0" smtClean="0"/>
          </a:p>
          <a:p>
            <a:endParaRPr lang="en-GB" dirty="0" smtClean="0"/>
          </a:p>
          <a:p>
            <a:r>
              <a:rPr lang="en-GB" dirty="0" smtClean="0"/>
              <a:t>Do not use in:</a:t>
            </a:r>
          </a:p>
          <a:p>
            <a:r>
              <a:rPr lang="en-GB" dirty="0" smtClean="0"/>
              <a:t>Patients with GI problems likely to bleed</a:t>
            </a:r>
          </a:p>
          <a:p>
            <a:r>
              <a:rPr lang="en-GB" dirty="0" smtClean="0"/>
              <a:t>Patients with CKD  GFR &lt; 30 </a:t>
            </a:r>
            <a:r>
              <a:rPr lang="en-GB" dirty="0" err="1" smtClean="0"/>
              <a:t>mls</a:t>
            </a:r>
            <a:r>
              <a:rPr lang="en-GB" dirty="0" smtClean="0"/>
              <a:t>/min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371600" y="188913"/>
            <a:ext cx="77724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Venous </a:t>
            </a:r>
            <a:r>
              <a:rPr lang="en-GB" sz="3200" dirty="0" err="1">
                <a:solidFill>
                  <a:srgbClr val="002060"/>
                </a:solidFill>
              </a:rPr>
              <a:t>thromboembolism</a:t>
            </a:r>
            <a:r>
              <a:rPr lang="en-GB" sz="3200" dirty="0">
                <a:solidFill>
                  <a:srgbClr val="002060"/>
                </a:solidFill>
              </a:rPr>
              <a:t> (VTE)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  <a:p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0483" name="Line 43"/>
          <p:cNvSpPr>
            <a:spLocks noChangeShapeType="1"/>
          </p:cNvSpPr>
          <p:nvPr/>
        </p:nvSpPr>
        <p:spPr bwMode="auto">
          <a:xfrm>
            <a:off x="3200400" y="2984500"/>
            <a:ext cx="0" cy="625475"/>
          </a:xfrm>
          <a:prstGeom prst="line">
            <a:avLst/>
          </a:prstGeom>
          <a:noFill/>
          <a:ln w="38100">
            <a:solidFill>
              <a:srgbClr val="F000A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Line 51"/>
          <p:cNvSpPr>
            <a:spLocks noChangeShapeType="1"/>
          </p:cNvSpPr>
          <p:nvPr/>
        </p:nvSpPr>
        <p:spPr bwMode="auto">
          <a:xfrm>
            <a:off x="6075363" y="2951163"/>
            <a:ext cx="0" cy="558800"/>
          </a:xfrm>
          <a:prstGeom prst="line">
            <a:avLst/>
          </a:prstGeom>
          <a:noFill/>
          <a:ln w="38100">
            <a:solidFill>
              <a:srgbClr val="F000A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5" name="AutoShape 49"/>
          <p:cNvSpPr>
            <a:spLocks noChangeArrowheads="1"/>
          </p:cNvSpPr>
          <p:nvPr/>
        </p:nvSpPr>
        <p:spPr bwMode="auto">
          <a:xfrm>
            <a:off x="5411788" y="4795838"/>
            <a:ext cx="1327150" cy="7620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Venous Ulcers</a:t>
            </a:r>
            <a:r>
              <a:rPr lang="sv-SE" sz="200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0486" name="AutoShape 48"/>
          <p:cNvSpPr>
            <a:spLocks noChangeArrowheads="1"/>
          </p:cNvSpPr>
          <p:nvPr/>
        </p:nvSpPr>
        <p:spPr bwMode="auto">
          <a:xfrm>
            <a:off x="5051425" y="3633788"/>
            <a:ext cx="2062163" cy="7620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endParaRPr lang="en-US" sz="2000" b="1">
              <a:solidFill>
                <a:srgbClr val="7030A0"/>
              </a:solidFill>
            </a:endParaRPr>
          </a:p>
        </p:txBody>
      </p:sp>
      <p:sp>
        <p:nvSpPr>
          <p:cNvPr id="20487" name="AutoShape 39"/>
          <p:cNvSpPr>
            <a:spLocks noChangeArrowheads="1"/>
          </p:cNvSpPr>
          <p:nvPr/>
        </p:nvSpPr>
        <p:spPr bwMode="auto">
          <a:xfrm>
            <a:off x="2536825" y="2259013"/>
            <a:ext cx="1327150" cy="762000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PE </a:t>
            </a:r>
            <a:endParaRPr lang="en-GB" sz="2000" b="1">
              <a:solidFill>
                <a:srgbClr val="7030A0"/>
              </a:solidFill>
            </a:endParaRPr>
          </a:p>
        </p:txBody>
      </p:sp>
      <p:sp>
        <p:nvSpPr>
          <p:cNvPr id="20488" name="Rectangle 28"/>
          <p:cNvSpPr>
            <a:spLocks noChangeArrowheads="1"/>
          </p:cNvSpPr>
          <p:nvPr/>
        </p:nvSpPr>
        <p:spPr bwMode="auto">
          <a:xfrm>
            <a:off x="4240213" y="1416050"/>
            <a:ext cx="768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DVT </a:t>
            </a:r>
          </a:p>
        </p:txBody>
      </p:sp>
      <p:sp>
        <p:nvSpPr>
          <p:cNvPr id="20489" name="Rectangle 31"/>
          <p:cNvSpPr>
            <a:spLocks noChangeArrowheads="1"/>
          </p:cNvSpPr>
          <p:nvPr/>
        </p:nvSpPr>
        <p:spPr bwMode="auto">
          <a:xfrm>
            <a:off x="4929188" y="3616325"/>
            <a:ext cx="2163762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Post-thrombotic</a:t>
            </a:r>
          </a:p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syndrome</a:t>
            </a:r>
          </a:p>
        </p:txBody>
      </p:sp>
      <p:sp>
        <p:nvSpPr>
          <p:cNvPr id="20490" name="Line 33"/>
          <p:cNvSpPr>
            <a:spLocks noChangeShapeType="1"/>
          </p:cNvSpPr>
          <p:nvPr/>
        </p:nvSpPr>
        <p:spPr bwMode="auto">
          <a:xfrm flipH="1">
            <a:off x="3382963" y="1798638"/>
            <a:ext cx="812800" cy="431800"/>
          </a:xfrm>
          <a:prstGeom prst="line">
            <a:avLst/>
          </a:prstGeom>
          <a:noFill/>
          <a:ln w="38100">
            <a:solidFill>
              <a:srgbClr val="F000A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1" name="Rectangle 36"/>
          <p:cNvSpPr>
            <a:spLocks noChangeArrowheads="1"/>
          </p:cNvSpPr>
          <p:nvPr/>
        </p:nvSpPr>
        <p:spPr bwMode="auto">
          <a:xfrm>
            <a:off x="3913188" y="3665538"/>
            <a:ext cx="8953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Death</a:t>
            </a:r>
          </a:p>
        </p:txBody>
      </p:sp>
      <p:sp>
        <p:nvSpPr>
          <p:cNvPr id="20492" name="Rectangle 40"/>
          <p:cNvSpPr>
            <a:spLocks noChangeArrowheads="1"/>
          </p:cNvSpPr>
          <p:nvPr/>
        </p:nvSpPr>
        <p:spPr bwMode="auto">
          <a:xfrm>
            <a:off x="3032125" y="2571750"/>
            <a:ext cx="2524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0493" name="Line 41"/>
          <p:cNvSpPr>
            <a:spLocks noChangeShapeType="1"/>
          </p:cNvSpPr>
          <p:nvPr/>
        </p:nvSpPr>
        <p:spPr bwMode="auto">
          <a:xfrm>
            <a:off x="3582988" y="3030538"/>
            <a:ext cx="503237" cy="520700"/>
          </a:xfrm>
          <a:prstGeom prst="line">
            <a:avLst/>
          </a:prstGeom>
          <a:noFill/>
          <a:ln w="38100">
            <a:solidFill>
              <a:srgbClr val="F000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Line 42"/>
          <p:cNvSpPr>
            <a:spLocks noChangeShapeType="1"/>
          </p:cNvSpPr>
          <p:nvPr/>
        </p:nvSpPr>
        <p:spPr bwMode="auto">
          <a:xfrm>
            <a:off x="4994275" y="1770063"/>
            <a:ext cx="812800" cy="431800"/>
          </a:xfrm>
          <a:prstGeom prst="line">
            <a:avLst/>
          </a:prstGeom>
          <a:noFill/>
          <a:ln w="38100">
            <a:solidFill>
              <a:srgbClr val="F000A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5" name="Line 53"/>
          <p:cNvSpPr>
            <a:spLocks noChangeShapeType="1"/>
          </p:cNvSpPr>
          <p:nvPr/>
        </p:nvSpPr>
        <p:spPr bwMode="auto">
          <a:xfrm>
            <a:off x="6102350" y="4440238"/>
            <a:ext cx="0" cy="519112"/>
          </a:xfrm>
          <a:prstGeom prst="line">
            <a:avLst/>
          </a:prstGeom>
          <a:noFill/>
          <a:ln w="38100">
            <a:solidFill>
              <a:srgbClr val="F000A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6" name="Line 54"/>
          <p:cNvSpPr>
            <a:spLocks noChangeShapeType="1"/>
          </p:cNvSpPr>
          <p:nvPr/>
        </p:nvSpPr>
        <p:spPr bwMode="auto">
          <a:xfrm rot="-5400000">
            <a:off x="3886200" y="3902075"/>
            <a:ext cx="125413" cy="258763"/>
          </a:xfrm>
          <a:prstGeom prst="line">
            <a:avLst/>
          </a:prstGeom>
          <a:noFill/>
          <a:ln w="38100">
            <a:solidFill>
              <a:srgbClr val="F000A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7" name="Picture 55" descr="C:\Affärsg.-KUND\Astra\Exanta - Mirjana\VTE introduction\bil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" y="1595438"/>
            <a:ext cx="19256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56" descr="C:\Affärsg.-KUND\Astra\Exanta - Mirjana\VTE introduction\bild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0125" y="1614488"/>
            <a:ext cx="164782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9" name="Rectangle 58"/>
          <p:cNvSpPr>
            <a:spLocks noChangeArrowheads="1"/>
          </p:cNvSpPr>
          <p:nvPr/>
        </p:nvSpPr>
        <p:spPr bwMode="auto">
          <a:xfrm>
            <a:off x="5126038" y="2355850"/>
            <a:ext cx="195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Deep vein </a:t>
            </a:r>
          </a:p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insufficiency</a:t>
            </a:r>
            <a:endParaRPr lang="en-GB" sz="2000" b="1">
              <a:solidFill>
                <a:srgbClr val="7030A0"/>
              </a:solidFill>
            </a:endParaRPr>
          </a:p>
        </p:txBody>
      </p:sp>
      <p:sp>
        <p:nvSpPr>
          <p:cNvPr id="20500" name="Rectangle 30"/>
          <p:cNvSpPr>
            <a:spLocks noChangeArrowheads="1"/>
          </p:cNvSpPr>
          <p:nvPr/>
        </p:nvSpPr>
        <p:spPr bwMode="auto">
          <a:xfrm>
            <a:off x="2082800" y="3630613"/>
            <a:ext cx="17938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Pulmonary</a:t>
            </a:r>
          </a:p>
          <a:p>
            <a:pPr algn="ctr" eaLnBrk="0" hangingPunct="0">
              <a:lnSpc>
                <a:spcPct val="90000"/>
              </a:lnSpc>
            </a:pPr>
            <a:r>
              <a:rPr lang="sv-SE" sz="2000" b="1">
                <a:solidFill>
                  <a:srgbClr val="7030A0"/>
                </a:solidFill>
              </a:rPr>
              <a:t>hypertension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1323" y="5968813"/>
            <a:ext cx="5514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Crude mortality 15-20% within 3 months of diagnosis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495"/>
            <a:ext cx="7886700" cy="1325563"/>
          </a:xfrm>
        </p:spPr>
        <p:txBody>
          <a:bodyPr/>
          <a:lstStyle/>
          <a:p>
            <a:pPr algn="ctr"/>
            <a:r>
              <a:rPr lang="en-GB" dirty="0" smtClean="0"/>
              <a:t>BHH Guidance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70" y="1281560"/>
            <a:ext cx="6163407" cy="524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3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and duration of </a:t>
            </a:r>
            <a:br>
              <a:rPr lang="en-GB" dirty="0" smtClean="0"/>
            </a:br>
            <a:r>
              <a:rPr lang="en-GB" dirty="0" smtClean="0"/>
              <a:t>VTE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n-GB" dirty="0" smtClean="0"/>
              <a:t>New ACCP Guidance 2016</a:t>
            </a:r>
          </a:p>
          <a:p>
            <a:endParaRPr lang="en-GB" dirty="0"/>
          </a:p>
          <a:p>
            <a:r>
              <a:rPr lang="en-GB" dirty="0" smtClean="0"/>
              <a:t>Use DOAC in preference to Warfarin/LMWH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Give initial 3 months for DVT and PE  </a:t>
            </a:r>
          </a:p>
          <a:p>
            <a:r>
              <a:rPr lang="en-GB" dirty="0" smtClean="0"/>
              <a:t>Then assess risk of recurrence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12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28178"/>
              </p:ext>
            </p:extLst>
          </p:nvPr>
        </p:nvGraphicFramePr>
        <p:xfrm>
          <a:off x="117565" y="156755"/>
          <a:ext cx="8886009" cy="657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693107"/>
              </p:ext>
            </p:extLst>
          </p:nvPr>
        </p:nvGraphicFramePr>
        <p:xfrm>
          <a:off x="179512" y="1412777"/>
          <a:ext cx="8823811" cy="529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25791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VTE treatment type 2015-16 -  HEFT</a:t>
            </a:r>
          </a:p>
        </p:txBody>
      </p:sp>
    </p:spTree>
    <p:extLst>
      <p:ext uri="{BB962C8B-B14F-4D97-AF65-F5344CB8AC3E}">
        <p14:creationId xmlns:p14="http://schemas.microsoft.com/office/powerpoint/2010/main" val="402873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808539"/>
              </p:ext>
            </p:extLst>
          </p:nvPr>
        </p:nvGraphicFramePr>
        <p:xfrm>
          <a:off x="155863" y="263235"/>
          <a:ext cx="8738755" cy="641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942172"/>
              </p:ext>
            </p:extLst>
          </p:nvPr>
        </p:nvGraphicFramePr>
        <p:xfrm>
          <a:off x="235132" y="182879"/>
          <a:ext cx="8699863" cy="653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54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09413"/>
              </p:ext>
            </p:extLst>
          </p:nvPr>
        </p:nvGraphicFramePr>
        <p:xfrm>
          <a:off x="2675300" y="1436779"/>
          <a:ext cx="36004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4800600" imgH="4800600" progId="AcroExch.Document.DC">
                  <p:embed/>
                </p:oleObj>
              </mc:Choice>
              <mc:Fallback>
                <p:oleObj name="Acrobat Document" r:id="rId3" imgW="4800600" imgH="48006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5300" y="1436779"/>
                        <a:ext cx="36004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7819" y="130331"/>
            <a:ext cx="8660037" cy="1325563"/>
          </a:xfrm>
        </p:spPr>
        <p:txBody>
          <a:bodyPr/>
          <a:lstStyle/>
          <a:p>
            <a:pPr algn="ctr"/>
            <a:r>
              <a:rPr lang="en-GB" dirty="0" smtClean="0"/>
              <a:t>Length of Stay </a:t>
            </a:r>
            <a:br>
              <a:rPr lang="en-GB" dirty="0" smtClean="0"/>
            </a:br>
            <a:r>
              <a:rPr lang="en-GB" sz="4000" dirty="0" smtClean="0"/>
              <a:t>DOAC vs LMWH vs Warfarin</a:t>
            </a: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57446" y="1662966"/>
            <a:ext cx="36810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DOAC </a:t>
            </a:r>
            <a:r>
              <a:rPr lang="en-GB" sz="2800" dirty="0" err="1" smtClean="0"/>
              <a:t>assoc</a:t>
            </a:r>
            <a:r>
              <a:rPr lang="en-GB" sz="2800" dirty="0" smtClean="0"/>
              <a:t> significantly decreased LOS vs Warfarin p &lt; 0.003 (3.6x10</a:t>
            </a:r>
            <a:r>
              <a:rPr lang="en-GB" sz="2800" baseline="30000" dirty="0" smtClean="0"/>
              <a:t>-12</a:t>
            </a:r>
            <a:r>
              <a:rPr lang="en-GB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LOS of DOAC vs. LMWH not significantly different p = 0.23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18" y="1297801"/>
            <a:ext cx="5055843" cy="556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Costings</a:t>
            </a:r>
            <a:r>
              <a:rPr lang="en-GB" dirty="0" smtClean="0"/>
              <a:t> – NICE TA 287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861363"/>
              </p:ext>
            </p:extLst>
          </p:nvPr>
        </p:nvGraphicFramePr>
        <p:xfrm>
          <a:off x="457200" y="2105024"/>
          <a:ext cx="8435280" cy="226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880"/>
                <a:gridCol w="1557030"/>
                <a:gridCol w="1328538"/>
                <a:gridCol w="1332072"/>
                <a:gridCol w="1472619"/>
                <a:gridCol w="133914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Duration of treatment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Rivaroxaban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Clexane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Warfarin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Monitoring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VKA/LMWH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total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 months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235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98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5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127</a:t>
                      </a:r>
                      <a:endParaRPr lang="en-GB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230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 months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428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98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10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190</a:t>
                      </a:r>
                      <a:endParaRPr lang="en-GB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298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 months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811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98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29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318</a:t>
                      </a:r>
                      <a:endParaRPr lang="en-GB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445</a:t>
                      </a:r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843808" y="6309320"/>
            <a:ext cx="5616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NICE  TA287:   </a:t>
            </a:r>
            <a:r>
              <a:rPr lang="en-GB" sz="1200" dirty="0" smtClean="0">
                <a:hlinkClick r:id="rId2"/>
              </a:rPr>
              <a:t>https</a:t>
            </a:r>
            <a:r>
              <a:rPr lang="en-GB" sz="1200" dirty="0">
                <a:hlinkClick r:id="rId2"/>
              </a:rPr>
              <a:t>://</a:t>
            </a:r>
            <a:r>
              <a:rPr lang="en-GB" sz="1200" dirty="0" smtClean="0">
                <a:hlinkClick r:id="rId2"/>
              </a:rPr>
              <a:t>www.nice.org.uk/guidance/ta287/resources</a:t>
            </a:r>
            <a:r>
              <a:rPr lang="en-GB" sz="1200" dirty="0" smtClean="0"/>
              <a:t> June 2013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69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Duration of anticoagulation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Duration of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n-GB" dirty="0" smtClean="0"/>
              <a:t>New ACCP Guidance 2016</a:t>
            </a:r>
          </a:p>
          <a:p>
            <a:endParaRPr lang="en-GB" dirty="0"/>
          </a:p>
          <a:p>
            <a:r>
              <a:rPr lang="en-GB" dirty="0" smtClean="0"/>
              <a:t>Use DOAC in preference to Warfarin/LMWH</a:t>
            </a:r>
          </a:p>
          <a:p>
            <a:r>
              <a:rPr lang="en-GB" dirty="0" smtClean="0"/>
              <a:t>Give initial 3 months for DVT and PE  </a:t>
            </a:r>
          </a:p>
          <a:p>
            <a:r>
              <a:rPr lang="en-GB" dirty="0" smtClean="0"/>
              <a:t>Then assess risk of recurrence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74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VTE's HEFT  </a:t>
            </a:r>
            <a:r>
              <a:rPr lang="en-GB" sz="2800" dirty="0" smtClean="0"/>
              <a:t>(FY 2014-2015)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32663" y="1650306"/>
            <a:ext cx="1797050" cy="1157993"/>
            <a:chOff x="6146801" y="1545158"/>
            <a:chExt cx="1797049" cy="1157251"/>
          </a:xfrm>
        </p:grpSpPr>
        <p:sp>
          <p:nvSpPr>
            <p:cNvPr id="42039" name="TextBox 5"/>
            <p:cNvSpPr txBox="1">
              <a:spLocks noChangeArrowheads="1"/>
            </p:cNvSpPr>
            <p:nvPr/>
          </p:nvSpPr>
          <p:spPr bwMode="auto">
            <a:xfrm>
              <a:off x="6146801" y="1545158"/>
              <a:ext cx="901699" cy="34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>
                  <a:solidFill>
                    <a:srgbClr val="C00000"/>
                  </a:solidFill>
                  <a:latin typeface="Calibri" pitchFamily="34" charset="0"/>
                </a:rPr>
                <a:t>28.4%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6146801" y="2354252"/>
              <a:ext cx="901699" cy="348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  <a:latin typeface="+mn-lt"/>
                  <a:cs typeface="Arial" charset="0"/>
                </a:rPr>
                <a:t>20.5%</a:t>
              </a:r>
            </a:p>
          </p:txBody>
        </p:sp>
        <p:sp>
          <p:nvSpPr>
            <p:cNvPr id="8" name="Right Bracket 7"/>
            <p:cNvSpPr/>
            <p:nvPr/>
          </p:nvSpPr>
          <p:spPr>
            <a:xfrm>
              <a:off x="6804026" y="1646499"/>
              <a:ext cx="158750" cy="892456"/>
            </a:xfrm>
            <a:prstGeom prst="rightBracket">
              <a:avLst>
                <a:gd name="adj" fmla="val 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solidFill>
                  <a:srgbClr val="0064A5"/>
                </a:solidFill>
              </a:endParaRPr>
            </a:p>
          </p:txBody>
        </p:sp>
        <p:sp>
          <p:nvSpPr>
            <p:cNvPr id="42042" name="TextBox 8"/>
            <p:cNvSpPr txBox="1">
              <a:spLocks noChangeArrowheads="1"/>
            </p:cNvSpPr>
            <p:nvPr/>
          </p:nvSpPr>
          <p:spPr bwMode="auto">
            <a:xfrm>
              <a:off x="6958014" y="1917839"/>
              <a:ext cx="985836" cy="34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b="1" i="1">
                  <a:solidFill>
                    <a:srgbClr val="3A3A3A"/>
                  </a:solidFill>
                  <a:latin typeface="Calibri" pitchFamily="34" charset="0"/>
                </a:rPr>
                <a:t>p</a:t>
              </a:r>
              <a:r>
                <a:rPr lang="en-GB" sz="1600" b="1">
                  <a:solidFill>
                    <a:srgbClr val="3A3A3A"/>
                  </a:solidFill>
                  <a:latin typeface="Calibri" pitchFamily="34" charset="0"/>
                </a:rPr>
                <a:t>&lt;0.001</a:t>
              </a:r>
              <a:endParaRPr lang="en-GB" sz="1600" b="1" baseline="30000">
                <a:solidFill>
                  <a:srgbClr val="3A3A3A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49963" y="3452716"/>
            <a:ext cx="1801812" cy="665682"/>
            <a:chOff x="5241470" y="5705560"/>
            <a:chExt cx="1800540" cy="664813"/>
          </a:xfrm>
        </p:grpSpPr>
        <p:sp>
          <p:nvSpPr>
            <p:cNvPr id="42035" name="TextBox 10"/>
            <p:cNvSpPr txBox="1">
              <a:spLocks noChangeArrowheads="1"/>
            </p:cNvSpPr>
            <p:nvPr/>
          </p:nvSpPr>
          <p:spPr bwMode="auto">
            <a:xfrm>
              <a:off x="5436595" y="5705560"/>
              <a:ext cx="1468986" cy="34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Provoked VTE</a:t>
              </a:r>
            </a:p>
          </p:txBody>
        </p:sp>
        <p:sp>
          <p:nvSpPr>
            <p:cNvPr id="42036" name="TextBox 11"/>
            <p:cNvSpPr txBox="1">
              <a:spLocks noChangeArrowheads="1"/>
            </p:cNvSpPr>
            <p:nvPr/>
          </p:nvSpPr>
          <p:spPr bwMode="auto">
            <a:xfrm>
              <a:off x="5430250" y="6021516"/>
              <a:ext cx="1611760" cy="348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latin typeface="Calibri" pitchFamily="34" charset="0"/>
                </a:rPr>
                <a:t>Unprovoked VTE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241470" y="5857470"/>
              <a:ext cx="1935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241470" y="6174359"/>
              <a:ext cx="19353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68263" y="1517823"/>
            <a:ext cx="7627938" cy="3920493"/>
            <a:chOff x="-524401" y="1852343"/>
            <a:chExt cx="8203180" cy="4243163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-523159" y="3598643"/>
              <a:ext cx="3241230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097457" y="5219258"/>
              <a:ext cx="6325240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1001852" y="1997499"/>
              <a:ext cx="9560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1001852" y="2516167"/>
              <a:ext cx="9560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0800000">
              <a:off x="1001852" y="3553503"/>
              <a:ext cx="9560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0800000">
              <a:off x="1001852" y="4590838"/>
              <a:ext cx="9560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>
              <a:off x="1001852" y="5111276"/>
              <a:ext cx="9560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230185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1843076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2457675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3683457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4296347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909239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6136728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07" name="TextBox 29"/>
            <p:cNvSpPr txBox="1">
              <a:spLocks noChangeArrowheads="1"/>
            </p:cNvSpPr>
            <p:nvPr/>
          </p:nvSpPr>
          <p:spPr bwMode="auto">
            <a:xfrm>
              <a:off x="457195" y="1852343"/>
              <a:ext cx="504825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30</a:t>
              </a:r>
            </a:p>
          </p:txBody>
        </p:sp>
        <p:sp>
          <p:nvSpPr>
            <p:cNvPr id="42008" name="TextBox 30"/>
            <p:cNvSpPr txBox="1">
              <a:spLocks noChangeArrowheads="1"/>
            </p:cNvSpPr>
            <p:nvPr/>
          </p:nvSpPr>
          <p:spPr bwMode="auto">
            <a:xfrm>
              <a:off x="457195" y="2369666"/>
              <a:ext cx="504825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25</a:t>
              </a:r>
            </a:p>
          </p:txBody>
        </p:sp>
        <p:sp>
          <p:nvSpPr>
            <p:cNvPr id="42009" name="TextBox 31"/>
            <p:cNvSpPr txBox="1">
              <a:spLocks noChangeArrowheads="1"/>
            </p:cNvSpPr>
            <p:nvPr/>
          </p:nvSpPr>
          <p:spPr bwMode="auto">
            <a:xfrm>
              <a:off x="457195" y="3404308"/>
              <a:ext cx="504825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15</a:t>
              </a:r>
            </a:p>
          </p:txBody>
        </p:sp>
        <p:sp>
          <p:nvSpPr>
            <p:cNvPr id="42010" name="TextBox 32"/>
            <p:cNvSpPr txBox="1">
              <a:spLocks noChangeArrowheads="1"/>
            </p:cNvSpPr>
            <p:nvPr/>
          </p:nvSpPr>
          <p:spPr bwMode="auto">
            <a:xfrm>
              <a:off x="457195" y="4438953"/>
              <a:ext cx="504825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2011" name="TextBox 33"/>
            <p:cNvSpPr txBox="1">
              <a:spLocks noChangeArrowheads="1"/>
            </p:cNvSpPr>
            <p:nvPr/>
          </p:nvSpPr>
          <p:spPr bwMode="auto">
            <a:xfrm>
              <a:off x="457195" y="4956273"/>
              <a:ext cx="504825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2012" name="TextBox 34"/>
            <p:cNvSpPr txBox="1">
              <a:spLocks noChangeArrowheads="1"/>
            </p:cNvSpPr>
            <p:nvPr/>
          </p:nvSpPr>
          <p:spPr bwMode="auto">
            <a:xfrm>
              <a:off x="1034598" y="5351603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2013" name="TextBox 35"/>
            <p:cNvSpPr txBox="1">
              <a:spLocks noChangeArrowheads="1"/>
            </p:cNvSpPr>
            <p:nvPr/>
          </p:nvSpPr>
          <p:spPr bwMode="auto">
            <a:xfrm>
              <a:off x="1649396" y="5351603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2014" name="TextBox 36"/>
            <p:cNvSpPr txBox="1">
              <a:spLocks noChangeArrowheads="1"/>
            </p:cNvSpPr>
            <p:nvPr/>
          </p:nvSpPr>
          <p:spPr bwMode="auto">
            <a:xfrm>
              <a:off x="2264194" y="5351603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2015" name="TextBox 37"/>
            <p:cNvSpPr txBox="1">
              <a:spLocks noChangeArrowheads="1"/>
            </p:cNvSpPr>
            <p:nvPr/>
          </p:nvSpPr>
          <p:spPr bwMode="auto">
            <a:xfrm>
              <a:off x="3493787" y="5351603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2016" name="TextBox 38"/>
            <p:cNvSpPr txBox="1">
              <a:spLocks noChangeArrowheads="1"/>
            </p:cNvSpPr>
            <p:nvPr/>
          </p:nvSpPr>
          <p:spPr bwMode="auto">
            <a:xfrm>
              <a:off x="4108585" y="5351603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2017" name="TextBox 39"/>
            <p:cNvSpPr txBox="1">
              <a:spLocks noChangeArrowheads="1"/>
            </p:cNvSpPr>
            <p:nvPr/>
          </p:nvSpPr>
          <p:spPr bwMode="auto">
            <a:xfrm>
              <a:off x="4723383" y="5351603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2018" name="TextBox 40"/>
            <p:cNvSpPr txBox="1">
              <a:spLocks noChangeArrowheads="1"/>
            </p:cNvSpPr>
            <p:nvPr/>
          </p:nvSpPr>
          <p:spPr bwMode="auto">
            <a:xfrm>
              <a:off x="5952978" y="5351603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42019" name="TextBox 41"/>
            <p:cNvSpPr txBox="1">
              <a:spLocks noChangeArrowheads="1"/>
            </p:cNvSpPr>
            <p:nvPr/>
          </p:nvSpPr>
          <p:spPr bwMode="auto">
            <a:xfrm>
              <a:off x="2355800" y="5718008"/>
              <a:ext cx="400503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latin typeface="Calibri" pitchFamily="34" charset="0"/>
                </a:rPr>
                <a:t>Years after first VTE</a:t>
              </a:r>
            </a:p>
          </p:txBody>
        </p:sp>
        <p:sp>
          <p:nvSpPr>
            <p:cNvPr id="42020" name="TextBox 42"/>
            <p:cNvSpPr txBox="1">
              <a:spLocks noChangeArrowheads="1"/>
            </p:cNvSpPr>
            <p:nvPr/>
          </p:nvSpPr>
          <p:spPr bwMode="auto">
            <a:xfrm>
              <a:off x="-524401" y="2824772"/>
              <a:ext cx="1237704" cy="106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Calibri" pitchFamily="34" charset="0"/>
                </a:rPr>
                <a:t>Cumulative incidence of recurrent VTE (%) </a:t>
              </a:r>
            </a:p>
          </p:txBody>
        </p:sp>
        <p:sp>
          <p:nvSpPr>
            <p:cNvPr id="42021" name="TextBox 43"/>
            <p:cNvSpPr txBox="1">
              <a:spLocks noChangeArrowheads="1"/>
            </p:cNvSpPr>
            <p:nvPr/>
          </p:nvSpPr>
          <p:spPr bwMode="auto">
            <a:xfrm>
              <a:off x="457195" y="2886988"/>
              <a:ext cx="504825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20</a:t>
              </a:r>
            </a:p>
          </p:txBody>
        </p:sp>
        <p:sp>
          <p:nvSpPr>
            <p:cNvPr id="42022" name="TextBox 44"/>
            <p:cNvSpPr txBox="1">
              <a:spLocks noChangeArrowheads="1"/>
            </p:cNvSpPr>
            <p:nvPr/>
          </p:nvSpPr>
          <p:spPr bwMode="auto">
            <a:xfrm>
              <a:off x="457195" y="3921631"/>
              <a:ext cx="504825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10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0800000">
              <a:off x="1001852" y="3034835"/>
              <a:ext cx="9560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0800000">
              <a:off x="1001852" y="4072170"/>
              <a:ext cx="95604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070565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26" name="TextBox 48"/>
            <p:cNvSpPr txBox="1">
              <a:spLocks noChangeArrowheads="1"/>
            </p:cNvSpPr>
            <p:nvPr/>
          </p:nvSpPr>
          <p:spPr bwMode="auto">
            <a:xfrm>
              <a:off x="2878991" y="5351602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2027" name="TextBox 49"/>
            <p:cNvSpPr txBox="1">
              <a:spLocks noChangeArrowheads="1"/>
            </p:cNvSpPr>
            <p:nvPr/>
          </p:nvSpPr>
          <p:spPr bwMode="auto">
            <a:xfrm>
              <a:off x="5338180" y="5351602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7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16200000" flipH="1">
              <a:off x="5523837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6749619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7362510" y="5279445"/>
              <a:ext cx="120373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031" name="TextBox 53"/>
            <p:cNvSpPr txBox="1">
              <a:spLocks noChangeArrowheads="1"/>
            </p:cNvSpPr>
            <p:nvPr/>
          </p:nvSpPr>
          <p:spPr bwMode="auto">
            <a:xfrm>
              <a:off x="6567775" y="5351602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42032" name="TextBox 54"/>
            <p:cNvSpPr txBox="1">
              <a:spLocks noChangeArrowheads="1"/>
            </p:cNvSpPr>
            <p:nvPr/>
          </p:nvSpPr>
          <p:spPr bwMode="auto">
            <a:xfrm>
              <a:off x="7182571" y="5351602"/>
              <a:ext cx="496208" cy="37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3A3A3A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1276714" y="2990580"/>
              <a:ext cx="6123789" cy="2078211"/>
            </a:xfrm>
            <a:custGeom>
              <a:avLst/>
              <a:gdLst>
                <a:gd name="connsiteX0" fmla="*/ 0 w 6124575"/>
                <a:gd name="connsiteY0" fmla="*/ 2076450 h 2076450"/>
                <a:gd name="connsiteX1" fmla="*/ 19050 w 6124575"/>
                <a:gd name="connsiteY1" fmla="*/ 1828800 h 2076450"/>
                <a:gd name="connsiteX2" fmla="*/ 76200 w 6124575"/>
                <a:gd name="connsiteY2" fmla="*/ 1676400 h 2076450"/>
                <a:gd name="connsiteX3" fmla="*/ 171450 w 6124575"/>
                <a:gd name="connsiteY3" fmla="*/ 1638300 h 2076450"/>
                <a:gd name="connsiteX4" fmla="*/ 276225 w 6124575"/>
                <a:gd name="connsiteY4" fmla="*/ 1495425 h 2076450"/>
                <a:gd name="connsiteX5" fmla="*/ 400050 w 6124575"/>
                <a:gd name="connsiteY5" fmla="*/ 1381125 h 2076450"/>
                <a:gd name="connsiteX6" fmla="*/ 571500 w 6124575"/>
                <a:gd name="connsiteY6" fmla="*/ 1247775 h 2076450"/>
                <a:gd name="connsiteX7" fmla="*/ 638175 w 6124575"/>
                <a:gd name="connsiteY7" fmla="*/ 1162050 h 2076450"/>
                <a:gd name="connsiteX8" fmla="*/ 733425 w 6124575"/>
                <a:gd name="connsiteY8" fmla="*/ 1114425 h 2076450"/>
                <a:gd name="connsiteX9" fmla="*/ 981075 w 6124575"/>
                <a:gd name="connsiteY9" fmla="*/ 1000125 h 2076450"/>
                <a:gd name="connsiteX10" fmla="*/ 1200150 w 6124575"/>
                <a:gd name="connsiteY10" fmla="*/ 942975 h 2076450"/>
                <a:gd name="connsiteX11" fmla="*/ 1343025 w 6124575"/>
                <a:gd name="connsiteY11" fmla="*/ 885825 h 2076450"/>
                <a:gd name="connsiteX12" fmla="*/ 1638300 w 6124575"/>
                <a:gd name="connsiteY12" fmla="*/ 809625 h 2076450"/>
                <a:gd name="connsiteX13" fmla="*/ 1924050 w 6124575"/>
                <a:gd name="connsiteY13" fmla="*/ 723900 h 2076450"/>
                <a:gd name="connsiteX14" fmla="*/ 2219325 w 6124575"/>
                <a:gd name="connsiteY14" fmla="*/ 666750 h 2076450"/>
                <a:gd name="connsiteX15" fmla="*/ 2466975 w 6124575"/>
                <a:gd name="connsiteY15" fmla="*/ 619125 h 2076450"/>
                <a:gd name="connsiteX16" fmla="*/ 2647950 w 6124575"/>
                <a:gd name="connsiteY16" fmla="*/ 533400 h 2076450"/>
                <a:gd name="connsiteX17" fmla="*/ 2876550 w 6124575"/>
                <a:gd name="connsiteY17" fmla="*/ 495300 h 2076450"/>
                <a:gd name="connsiteX18" fmla="*/ 3105150 w 6124575"/>
                <a:gd name="connsiteY18" fmla="*/ 457200 h 2076450"/>
                <a:gd name="connsiteX19" fmla="*/ 3305175 w 6124575"/>
                <a:gd name="connsiteY19" fmla="*/ 419100 h 2076450"/>
                <a:gd name="connsiteX20" fmla="*/ 3429000 w 6124575"/>
                <a:gd name="connsiteY20" fmla="*/ 400050 h 2076450"/>
                <a:gd name="connsiteX21" fmla="*/ 3514725 w 6124575"/>
                <a:gd name="connsiteY21" fmla="*/ 371475 h 2076450"/>
                <a:gd name="connsiteX22" fmla="*/ 3600450 w 6124575"/>
                <a:gd name="connsiteY22" fmla="*/ 342900 h 2076450"/>
                <a:gd name="connsiteX23" fmla="*/ 3743325 w 6124575"/>
                <a:gd name="connsiteY23" fmla="*/ 342900 h 2076450"/>
                <a:gd name="connsiteX24" fmla="*/ 3829050 w 6124575"/>
                <a:gd name="connsiteY24" fmla="*/ 323850 h 2076450"/>
                <a:gd name="connsiteX25" fmla="*/ 3914775 w 6124575"/>
                <a:gd name="connsiteY25" fmla="*/ 276225 h 2076450"/>
                <a:gd name="connsiteX26" fmla="*/ 4210050 w 6124575"/>
                <a:gd name="connsiteY26" fmla="*/ 257175 h 2076450"/>
                <a:gd name="connsiteX27" fmla="*/ 4362450 w 6124575"/>
                <a:gd name="connsiteY27" fmla="*/ 247650 h 2076450"/>
                <a:gd name="connsiteX28" fmla="*/ 4429125 w 6124575"/>
                <a:gd name="connsiteY28" fmla="*/ 238125 h 2076450"/>
                <a:gd name="connsiteX29" fmla="*/ 4543425 w 6124575"/>
                <a:gd name="connsiteY29" fmla="*/ 228600 h 2076450"/>
                <a:gd name="connsiteX30" fmla="*/ 4619625 w 6124575"/>
                <a:gd name="connsiteY30" fmla="*/ 190500 h 2076450"/>
                <a:gd name="connsiteX31" fmla="*/ 4695825 w 6124575"/>
                <a:gd name="connsiteY31" fmla="*/ 180975 h 2076450"/>
                <a:gd name="connsiteX32" fmla="*/ 4762500 w 6124575"/>
                <a:gd name="connsiteY32" fmla="*/ 142875 h 2076450"/>
                <a:gd name="connsiteX33" fmla="*/ 4981575 w 6124575"/>
                <a:gd name="connsiteY33" fmla="*/ 114300 h 2076450"/>
                <a:gd name="connsiteX34" fmla="*/ 5153025 w 6124575"/>
                <a:gd name="connsiteY34" fmla="*/ 95250 h 2076450"/>
                <a:gd name="connsiteX35" fmla="*/ 5391150 w 6124575"/>
                <a:gd name="connsiteY35" fmla="*/ 85725 h 2076450"/>
                <a:gd name="connsiteX36" fmla="*/ 5553075 w 6124575"/>
                <a:gd name="connsiteY36" fmla="*/ 57150 h 2076450"/>
                <a:gd name="connsiteX37" fmla="*/ 5705475 w 6124575"/>
                <a:gd name="connsiteY37" fmla="*/ 57150 h 2076450"/>
                <a:gd name="connsiteX38" fmla="*/ 5819775 w 6124575"/>
                <a:gd name="connsiteY38" fmla="*/ 0 h 2076450"/>
                <a:gd name="connsiteX39" fmla="*/ 6124575 w 6124575"/>
                <a:gd name="connsiteY39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124575" h="2076450">
                  <a:moveTo>
                    <a:pt x="0" y="2076450"/>
                  </a:moveTo>
                  <a:lnTo>
                    <a:pt x="19050" y="1828800"/>
                  </a:lnTo>
                  <a:lnTo>
                    <a:pt x="76200" y="1676400"/>
                  </a:lnTo>
                  <a:lnTo>
                    <a:pt x="171450" y="1638300"/>
                  </a:lnTo>
                  <a:lnTo>
                    <a:pt x="276225" y="1495425"/>
                  </a:lnTo>
                  <a:lnTo>
                    <a:pt x="400050" y="1381125"/>
                  </a:lnTo>
                  <a:lnTo>
                    <a:pt x="571500" y="1247775"/>
                  </a:lnTo>
                  <a:lnTo>
                    <a:pt x="638175" y="1162050"/>
                  </a:lnTo>
                  <a:lnTo>
                    <a:pt x="733425" y="1114425"/>
                  </a:lnTo>
                  <a:lnTo>
                    <a:pt x="981075" y="1000125"/>
                  </a:lnTo>
                  <a:lnTo>
                    <a:pt x="1200150" y="942975"/>
                  </a:lnTo>
                  <a:lnTo>
                    <a:pt x="1343025" y="885825"/>
                  </a:lnTo>
                  <a:lnTo>
                    <a:pt x="1638300" y="809625"/>
                  </a:lnTo>
                  <a:lnTo>
                    <a:pt x="1924050" y="723900"/>
                  </a:lnTo>
                  <a:lnTo>
                    <a:pt x="2219325" y="666750"/>
                  </a:lnTo>
                  <a:lnTo>
                    <a:pt x="2466975" y="619125"/>
                  </a:lnTo>
                  <a:lnTo>
                    <a:pt x="2647950" y="533400"/>
                  </a:lnTo>
                  <a:lnTo>
                    <a:pt x="2876550" y="495300"/>
                  </a:lnTo>
                  <a:lnTo>
                    <a:pt x="3105150" y="457200"/>
                  </a:lnTo>
                  <a:lnTo>
                    <a:pt x="3305175" y="419100"/>
                  </a:lnTo>
                  <a:lnTo>
                    <a:pt x="3429000" y="400050"/>
                  </a:lnTo>
                  <a:lnTo>
                    <a:pt x="3514725" y="371475"/>
                  </a:lnTo>
                  <a:lnTo>
                    <a:pt x="3600450" y="342900"/>
                  </a:lnTo>
                  <a:lnTo>
                    <a:pt x="3743325" y="342900"/>
                  </a:lnTo>
                  <a:lnTo>
                    <a:pt x="3829050" y="323850"/>
                  </a:lnTo>
                  <a:lnTo>
                    <a:pt x="3914775" y="276225"/>
                  </a:lnTo>
                  <a:lnTo>
                    <a:pt x="4210050" y="257175"/>
                  </a:lnTo>
                  <a:lnTo>
                    <a:pt x="4362450" y="247650"/>
                  </a:lnTo>
                  <a:lnTo>
                    <a:pt x="4429125" y="238125"/>
                  </a:lnTo>
                  <a:lnTo>
                    <a:pt x="4543425" y="228600"/>
                  </a:lnTo>
                  <a:lnTo>
                    <a:pt x="4619625" y="190500"/>
                  </a:lnTo>
                  <a:lnTo>
                    <a:pt x="4695825" y="180975"/>
                  </a:lnTo>
                  <a:lnTo>
                    <a:pt x="4762500" y="142875"/>
                  </a:lnTo>
                  <a:lnTo>
                    <a:pt x="4981575" y="114300"/>
                  </a:lnTo>
                  <a:lnTo>
                    <a:pt x="5153025" y="95250"/>
                  </a:lnTo>
                  <a:lnTo>
                    <a:pt x="5391150" y="85725"/>
                  </a:lnTo>
                  <a:lnTo>
                    <a:pt x="5553075" y="57150"/>
                  </a:lnTo>
                  <a:lnTo>
                    <a:pt x="5705475" y="57150"/>
                  </a:lnTo>
                  <a:lnTo>
                    <a:pt x="5819775" y="0"/>
                  </a:lnTo>
                  <a:lnTo>
                    <a:pt x="6124575" y="0"/>
                  </a:lnTo>
                </a:path>
              </a:pathLst>
            </a:custGeom>
            <a:ln w="381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37373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285250" y="2179830"/>
              <a:ext cx="6134031" cy="2888962"/>
            </a:xfrm>
            <a:custGeom>
              <a:avLst/>
              <a:gdLst>
                <a:gd name="connsiteX0" fmla="*/ 0 w 6134100"/>
                <a:gd name="connsiteY0" fmla="*/ 2886075 h 2886075"/>
                <a:gd name="connsiteX1" fmla="*/ 19050 w 6134100"/>
                <a:gd name="connsiteY1" fmla="*/ 2581275 h 2886075"/>
                <a:gd name="connsiteX2" fmla="*/ 66675 w 6134100"/>
                <a:gd name="connsiteY2" fmla="*/ 2428875 h 2886075"/>
                <a:gd name="connsiteX3" fmla="*/ 161925 w 6134100"/>
                <a:gd name="connsiteY3" fmla="*/ 2362200 h 2886075"/>
                <a:gd name="connsiteX4" fmla="*/ 219075 w 6134100"/>
                <a:gd name="connsiteY4" fmla="*/ 2247900 h 2886075"/>
                <a:gd name="connsiteX5" fmla="*/ 304800 w 6134100"/>
                <a:gd name="connsiteY5" fmla="*/ 2162175 h 2886075"/>
                <a:gd name="connsiteX6" fmla="*/ 447675 w 6134100"/>
                <a:gd name="connsiteY6" fmla="*/ 1943100 h 2886075"/>
                <a:gd name="connsiteX7" fmla="*/ 657225 w 6134100"/>
                <a:gd name="connsiteY7" fmla="*/ 1724025 h 2886075"/>
                <a:gd name="connsiteX8" fmla="*/ 828675 w 6134100"/>
                <a:gd name="connsiteY8" fmla="*/ 1514475 h 2886075"/>
                <a:gd name="connsiteX9" fmla="*/ 1133475 w 6134100"/>
                <a:gd name="connsiteY9" fmla="*/ 1352550 h 2886075"/>
                <a:gd name="connsiteX10" fmla="*/ 1581150 w 6134100"/>
                <a:gd name="connsiteY10" fmla="*/ 1123950 h 2886075"/>
                <a:gd name="connsiteX11" fmla="*/ 2019300 w 6134100"/>
                <a:gd name="connsiteY11" fmla="*/ 962025 h 2886075"/>
                <a:gd name="connsiteX12" fmla="*/ 2266950 w 6134100"/>
                <a:gd name="connsiteY12" fmla="*/ 857250 h 2886075"/>
                <a:gd name="connsiteX13" fmla="*/ 2457450 w 6134100"/>
                <a:gd name="connsiteY13" fmla="*/ 781050 h 2886075"/>
                <a:gd name="connsiteX14" fmla="*/ 2743200 w 6134100"/>
                <a:gd name="connsiteY14" fmla="*/ 704850 h 2886075"/>
                <a:gd name="connsiteX15" fmla="*/ 2809875 w 6134100"/>
                <a:gd name="connsiteY15" fmla="*/ 647700 h 2886075"/>
                <a:gd name="connsiteX16" fmla="*/ 3114675 w 6134100"/>
                <a:gd name="connsiteY16" fmla="*/ 581025 h 2886075"/>
                <a:gd name="connsiteX17" fmla="*/ 3457575 w 6134100"/>
                <a:gd name="connsiteY17" fmla="*/ 514350 h 2886075"/>
                <a:gd name="connsiteX18" fmla="*/ 3771900 w 6134100"/>
                <a:gd name="connsiteY18" fmla="*/ 419100 h 2886075"/>
                <a:gd name="connsiteX19" fmla="*/ 4171950 w 6134100"/>
                <a:gd name="connsiteY19" fmla="*/ 323850 h 2886075"/>
                <a:gd name="connsiteX20" fmla="*/ 4524375 w 6134100"/>
                <a:gd name="connsiteY20" fmla="*/ 257175 h 2886075"/>
                <a:gd name="connsiteX21" fmla="*/ 4791075 w 6134100"/>
                <a:gd name="connsiteY21" fmla="*/ 190500 h 2886075"/>
                <a:gd name="connsiteX22" fmla="*/ 5057775 w 6134100"/>
                <a:gd name="connsiteY22" fmla="*/ 133350 h 2886075"/>
                <a:gd name="connsiteX23" fmla="*/ 5162550 w 6134100"/>
                <a:gd name="connsiteY23" fmla="*/ 133350 h 2886075"/>
                <a:gd name="connsiteX24" fmla="*/ 5229225 w 6134100"/>
                <a:gd name="connsiteY24" fmla="*/ 95250 h 2886075"/>
                <a:gd name="connsiteX25" fmla="*/ 5486400 w 6134100"/>
                <a:gd name="connsiteY25" fmla="*/ 76200 h 2886075"/>
                <a:gd name="connsiteX26" fmla="*/ 5991225 w 6134100"/>
                <a:gd name="connsiteY26" fmla="*/ 38100 h 2886075"/>
                <a:gd name="connsiteX27" fmla="*/ 6134100 w 6134100"/>
                <a:gd name="connsiteY27" fmla="*/ 0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34100" h="2886075">
                  <a:moveTo>
                    <a:pt x="0" y="2886075"/>
                  </a:moveTo>
                  <a:lnTo>
                    <a:pt x="19050" y="2581275"/>
                  </a:lnTo>
                  <a:lnTo>
                    <a:pt x="66675" y="2428875"/>
                  </a:lnTo>
                  <a:lnTo>
                    <a:pt x="161925" y="2362200"/>
                  </a:lnTo>
                  <a:lnTo>
                    <a:pt x="219075" y="2247900"/>
                  </a:lnTo>
                  <a:lnTo>
                    <a:pt x="304800" y="2162175"/>
                  </a:lnTo>
                  <a:lnTo>
                    <a:pt x="447675" y="1943100"/>
                  </a:lnTo>
                  <a:lnTo>
                    <a:pt x="657225" y="1724025"/>
                  </a:lnTo>
                  <a:lnTo>
                    <a:pt x="828675" y="1514475"/>
                  </a:lnTo>
                  <a:lnTo>
                    <a:pt x="1133475" y="1352550"/>
                  </a:lnTo>
                  <a:lnTo>
                    <a:pt x="1581150" y="1123950"/>
                  </a:lnTo>
                  <a:lnTo>
                    <a:pt x="2019300" y="962025"/>
                  </a:lnTo>
                  <a:lnTo>
                    <a:pt x="2266950" y="857250"/>
                  </a:lnTo>
                  <a:lnTo>
                    <a:pt x="2457450" y="781050"/>
                  </a:lnTo>
                  <a:lnTo>
                    <a:pt x="2743200" y="704850"/>
                  </a:lnTo>
                  <a:lnTo>
                    <a:pt x="2809875" y="647700"/>
                  </a:lnTo>
                  <a:lnTo>
                    <a:pt x="3114675" y="581025"/>
                  </a:lnTo>
                  <a:lnTo>
                    <a:pt x="3457575" y="514350"/>
                  </a:lnTo>
                  <a:lnTo>
                    <a:pt x="3771900" y="419100"/>
                  </a:lnTo>
                  <a:lnTo>
                    <a:pt x="4171950" y="323850"/>
                  </a:lnTo>
                  <a:lnTo>
                    <a:pt x="4524375" y="257175"/>
                  </a:lnTo>
                  <a:lnTo>
                    <a:pt x="4791075" y="190500"/>
                  </a:lnTo>
                  <a:lnTo>
                    <a:pt x="5057775" y="133350"/>
                  </a:lnTo>
                  <a:lnTo>
                    <a:pt x="5162550" y="133350"/>
                  </a:lnTo>
                  <a:lnTo>
                    <a:pt x="5229225" y="95250"/>
                  </a:lnTo>
                  <a:lnTo>
                    <a:pt x="5486400" y="76200"/>
                  </a:lnTo>
                  <a:lnTo>
                    <a:pt x="5991225" y="38100"/>
                  </a:lnTo>
                  <a:lnTo>
                    <a:pt x="6134100" y="0"/>
                  </a:lnTo>
                </a:path>
              </a:pathLst>
            </a:custGeom>
            <a:ln w="38100">
              <a:solidFill>
                <a:schemeClr val="accent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737373"/>
                </a:solidFill>
              </a:endParaRPr>
            </a:p>
          </p:txBody>
        </p:sp>
      </p:grpSp>
      <p:sp>
        <p:nvSpPr>
          <p:cNvPr id="41989" name="Title 59"/>
          <p:cNvSpPr>
            <a:spLocks noGrp="1"/>
          </p:cNvSpPr>
          <p:nvPr>
            <p:ph type="title"/>
          </p:nvPr>
        </p:nvSpPr>
        <p:spPr>
          <a:xfrm>
            <a:off x="392113" y="2"/>
            <a:ext cx="8280400" cy="857045"/>
          </a:xfrm>
        </p:spPr>
        <p:txBody>
          <a:bodyPr/>
          <a:lstStyle/>
          <a:p>
            <a:r>
              <a:rPr lang="en-US" smtClean="0"/>
              <a:t>Higher recurrence rates in unprovoked VTE</a:t>
            </a:r>
            <a:endParaRPr smtClean="0"/>
          </a:p>
        </p:txBody>
      </p:sp>
      <p:sp>
        <p:nvSpPr>
          <p:cNvPr id="41990" name="Text Placeholder 65"/>
          <p:cNvSpPr>
            <a:spLocks noGrp="1"/>
          </p:cNvSpPr>
          <p:nvPr>
            <p:ph type="body" sz="quarter" idx="14"/>
          </p:nvPr>
        </p:nvSpPr>
        <p:spPr>
          <a:xfrm>
            <a:off x="3924300" y="6436022"/>
            <a:ext cx="4762500" cy="356557"/>
          </a:xfrm>
        </p:spPr>
        <p:txBody>
          <a:bodyPr/>
          <a:lstStyle/>
          <a:p>
            <a:r>
              <a:rPr lang="en-US" smtClean="0">
                <a:cs typeface="Arial" pitchFamily="34" charset="0"/>
              </a:rPr>
              <a:t>Martinez et al. Thromb Haem 2014;112. ePub ahead of print.</a:t>
            </a:r>
            <a:endParaRPr lang="en-GB" smtClean="0">
              <a:cs typeface="Arial" pitchFamily="34" charset="0"/>
            </a:endParaRPr>
          </a:p>
        </p:txBody>
      </p:sp>
      <p:sp>
        <p:nvSpPr>
          <p:cNvPr id="41991" name="Text Placeholder 4"/>
          <p:cNvSpPr txBox="1">
            <a:spLocks/>
          </p:cNvSpPr>
          <p:nvPr/>
        </p:nvSpPr>
        <p:spPr bwMode="auto">
          <a:xfrm>
            <a:off x="369888" y="5112832"/>
            <a:ext cx="4489450" cy="59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b"/>
          <a:lstStyle/>
          <a:p>
            <a:pPr eaLnBrk="0" hangingPunct="0">
              <a:buClr>
                <a:srgbClr val="F26A38"/>
              </a:buClr>
              <a:buSzPct val="80000"/>
            </a:pPr>
            <a:r>
              <a:rPr lang="en-US" sz="1000">
                <a:solidFill>
                  <a:srgbClr val="76004B"/>
                </a:solidFill>
                <a:latin typeface="Calibri" pitchFamily="34" charset="0"/>
              </a:rPr>
              <a:t>Data from patients with non-active cancer</a:t>
            </a:r>
          </a:p>
        </p:txBody>
      </p:sp>
      <p:sp>
        <p:nvSpPr>
          <p:cNvPr id="41992" name="Text Placeholder 4"/>
          <p:cNvSpPr txBox="1">
            <a:spLocks/>
          </p:cNvSpPr>
          <p:nvPr/>
        </p:nvSpPr>
        <p:spPr bwMode="auto">
          <a:xfrm>
            <a:off x="3879850" y="5376164"/>
            <a:ext cx="4776788" cy="59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b"/>
          <a:lstStyle/>
          <a:p>
            <a:pPr algn="r"/>
            <a:r>
              <a:rPr lang="en-US" sz="1100" i="1">
                <a:solidFill>
                  <a:srgbClr val="76004B"/>
                </a:solidFill>
                <a:latin typeface="Calibri" pitchFamily="34" charset="0"/>
              </a:rPr>
              <a:t>Adapted from Martinez et al. Thromb Haem 2014; 112. ePub ahead of print.</a:t>
            </a:r>
            <a:endParaRPr lang="en-GB" sz="1100" i="1">
              <a:solidFill>
                <a:srgbClr val="76004B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68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458788" y="369890"/>
            <a:ext cx="8229600" cy="369887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Risk of recurrent VTE based on history of index event</a:t>
            </a:r>
            <a:endParaRPr lang="en-US" sz="2400" dirty="0" smtClean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64" r="5408"/>
          <a:stretch>
            <a:fillRect/>
          </a:stretch>
        </p:blipFill>
        <p:spPr>
          <a:xfrm>
            <a:off x="386642" y="980728"/>
            <a:ext cx="6861885" cy="4683472"/>
          </a:xfrm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6240463" y="5717583"/>
            <a:ext cx="24479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GB" dirty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Cambridge cohort </a:t>
            </a:r>
            <a:r>
              <a:rPr lang="en-GB" dirty="0" err="1" smtClean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Baglin</a:t>
            </a:r>
            <a:r>
              <a:rPr lang="en-GB" dirty="0" smtClean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GB" dirty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et al </a:t>
            </a:r>
            <a:r>
              <a:rPr lang="en-US" i="1" dirty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Lancet </a:t>
            </a:r>
            <a:r>
              <a:rPr lang="en-US" dirty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2003; 362: 523–26</a:t>
            </a:r>
          </a:p>
          <a:p>
            <a:pPr defTabSz="457200">
              <a:spcBef>
                <a:spcPct val="50000"/>
              </a:spcBef>
            </a:pPr>
            <a:endParaRPr lang="en-US" sz="1200" dirty="0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7248526" y="1095129"/>
            <a:ext cx="17525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GB" sz="2400" dirty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Unprovoked</a:t>
            </a:r>
            <a:endParaRPr lang="en-US" sz="2400" dirty="0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7127875" y="2857498"/>
            <a:ext cx="1873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spcBef>
                <a:spcPct val="50000"/>
              </a:spcBef>
            </a:pPr>
            <a:r>
              <a:rPr lang="en-GB" sz="2400" dirty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Non-surgical risk factor</a:t>
            </a:r>
            <a:endParaRPr lang="en-US" sz="2400" dirty="0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4039" name="Text Box 10"/>
          <p:cNvSpPr txBox="1">
            <a:spLocks noChangeArrowheads="1"/>
          </p:cNvSpPr>
          <p:nvPr/>
        </p:nvSpPr>
        <p:spPr bwMode="auto">
          <a:xfrm>
            <a:off x="7105651" y="4508501"/>
            <a:ext cx="1895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GB" sz="2400" dirty="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t>Post-surgery</a:t>
            </a:r>
            <a:endParaRPr lang="en-US" sz="2400" dirty="0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15" y="5717581"/>
            <a:ext cx="31194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Risk of recurrence after unprovoked VTE 30-40% after 5-10 years</a:t>
            </a:r>
          </a:p>
        </p:txBody>
      </p:sp>
    </p:spTree>
    <p:extLst>
      <p:ext uri="{BB962C8B-B14F-4D97-AF65-F5344CB8AC3E}">
        <p14:creationId xmlns:p14="http://schemas.microsoft.com/office/powerpoint/2010/main" val="23867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16845" r="38476" b="29688"/>
          <a:stretch>
            <a:fillRect/>
          </a:stretch>
        </p:blipFill>
        <p:spPr bwMode="auto">
          <a:xfrm>
            <a:off x="697908" y="1417638"/>
            <a:ext cx="6794444" cy="545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9207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Recurrent </a:t>
            </a:r>
            <a:r>
              <a:rPr lang="en-GB" dirty="0" smtClean="0"/>
              <a:t>VTE rates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men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en-GB" dirty="0" smtClean="0"/>
              <a:t>women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500959" y="3218076"/>
            <a:ext cx="1571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(P&lt;0.001 </a:t>
            </a:r>
          </a:p>
          <a:p>
            <a:r>
              <a:rPr lang="en-GB" dirty="0" smtClean="0"/>
              <a:t> log-rank test).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390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31913" y="6553202"/>
            <a:ext cx="31085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/>
              <a:t>Palaretti </a:t>
            </a:r>
            <a:r>
              <a:rPr lang="en-GB" sz="1400" b="1" i="1"/>
              <a:t>et al</a:t>
            </a:r>
            <a:r>
              <a:rPr lang="en-GB" sz="1400" b="1"/>
              <a:t> NEJM 2006;355:1780</a:t>
            </a:r>
            <a:endParaRPr lang="en-US" sz="1400" b="1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 </a:t>
            </a:r>
            <a:r>
              <a:rPr lang="en-US" sz="3600" dirty="0" err="1" smtClean="0"/>
              <a:t>dimer</a:t>
            </a:r>
            <a:r>
              <a:rPr lang="en-US" sz="3600" dirty="0" smtClean="0"/>
              <a:t> for prediction of VTE recurrence </a:t>
            </a:r>
            <a:endParaRPr lang="en-US" sz="3600" dirty="0"/>
          </a:p>
        </p:txBody>
      </p:sp>
      <p:pic>
        <p:nvPicPr>
          <p:cNvPr id="44036" name="Picture 4" descr="Figure 2">
            <a:hlinkClick r:id="rId3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28663" y="1000108"/>
            <a:ext cx="7561466" cy="5602359"/>
          </a:xfr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113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DASH score : prediction of recurrence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/>
              <a:t>D</a:t>
            </a:r>
            <a:r>
              <a:rPr lang="en-GB" sz="3600" dirty="0" err="1" smtClean="0"/>
              <a:t>Dimer</a:t>
            </a:r>
            <a:r>
              <a:rPr lang="en-GB" sz="3600" dirty="0" smtClean="0"/>
              <a:t>  -  raised		2 points</a:t>
            </a:r>
          </a:p>
          <a:p>
            <a:r>
              <a:rPr lang="en-GB" sz="3600" b="1" dirty="0" smtClean="0"/>
              <a:t>A</a:t>
            </a:r>
            <a:r>
              <a:rPr lang="en-GB" sz="3600" dirty="0" smtClean="0"/>
              <a:t>ge	-   &lt; 50		</a:t>
            </a:r>
            <a:r>
              <a:rPr lang="en-GB" sz="3600" dirty="0" smtClean="0"/>
              <a:t>	1 </a:t>
            </a:r>
            <a:r>
              <a:rPr lang="en-GB" sz="3600" dirty="0" smtClean="0"/>
              <a:t>point</a:t>
            </a:r>
          </a:p>
          <a:p>
            <a:r>
              <a:rPr lang="en-GB" sz="3600" b="1" dirty="0" smtClean="0"/>
              <a:t>S</a:t>
            </a:r>
            <a:r>
              <a:rPr lang="en-GB" sz="3600" dirty="0" smtClean="0"/>
              <a:t>ex		-   Male		1 point</a:t>
            </a:r>
          </a:p>
          <a:p>
            <a:r>
              <a:rPr lang="en-GB" sz="3600" b="1" dirty="0" smtClean="0"/>
              <a:t>H</a:t>
            </a:r>
            <a:r>
              <a:rPr lang="en-GB" sz="3600" dirty="0" smtClean="0"/>
              <a:t>ormone  related VTE	-2 points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3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DASH score and recurrence rates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321602"/>
              </p:ext>
            </p:extLst>
          </p:nvPr>
        </p:nvGraphicFramePr>
        <p:xfrm>
          <a:off x="989948" y="1825625"/>
          <a:ext cx="7138052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9426"/>
                <a:gridCol w="41786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DASH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Score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Recurrence risk – per year</a:t>
                      </a:r>
                    </a:p>
                  </a:txBody>
                  <a:tcPr marL="81280" marR="812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0</a:t>
                      </a:r>
                      <a:endParaRPr lang="en-GB" sz="32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2.4%</a:t>
                      </a:r>
                      <a:endParaRPr lang="en-GB" sz="3200" b="0" dirty="0"/>
                    </a:p>
                  </a:txBody>
                  <a:tcPr marL="81280" marR="812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1</a:t>
                      </a:r>
                      <a:endParaRPr lang="en-GB" sz="32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3.9%</a:t>
                      </a:r>
                      <a:endParaRPr lang="en-GB" sz="3200" b="0" dirty="0"/>
                    </a:p>
                  </a:txBody>
                  <a:tcPr marL="81280" marR="812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2</a:t>
                      </a:r>
                      <a:endParaRPr lang="en-GB" sz="32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6.3%</a:t>
                      </a:r>
                      <a:endParaRPr lang="en-GB" sz="3200" b="0" dirty="0"/>
                    </a:p>
                  </a:txBody>
                  <a:tcPr marL="81280" marR="812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3</a:t>
                      </a:r>
                      <a:endParaRPr lang="en-GB" sz="32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10.8%</a:t>
                      </a:r>
                      <a:endParaRPr lang="en-GB" sz="3200" b="0" dirty="0"/>
                    </a:p>
                  </a:txBody>
                  <a:tcPr marL="81280" marR="8128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4</a:t>
                      </a:r>
                      <a:endParaRPr lang="en-GB" sz="3200" b="0" dirty="0"/>
                    </a:p>
                  </a:txBody>
                  <a:tcPr marL="81280" marR="812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 smtClean="0"/>
                        <a:t>19.9%</a:t>
                      </a:r>
                      <a:endParaRPr lang="en-GB" sz="3200" b="0" dirty="0"/>
                    </a:p>
                  </a:txBody>
                  <a:tcPr marL="81280" marR="812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0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R</a:t>
            </a:r>
            <a:r>
              <a:rPr lang="en-GB" sz="4800" b="1" dirty="0" smtClean="0"/>
              <a:t>eversal of DOACs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7136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err="1" smtClean="0"/>
              <a:t>Idarucizumab</a:t>
            </a:r>
            <a:r>
              <a:rPr lang="en-GB" dirty="0" smtClean="0"/>
              <a:t> - </a:t>
            </a:r>
            <a:r>
              <a:rPr lang="en-GB" dirty="0" err="1" smtClean="0"/>
              <a:t>Praxbind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2"/>
            <a:ext cx="8712968" cy="4525963"/>
          </a:xfrm>
        </p:spPr>
        <p:txBody>
          <a:bodyPr/>
          <a:lstStyle/>
          <a:p>
            <a:r>
              <a:rPr lang="en-GB" sz="2800" dirty="0" smtClean="0"/>
              <a:t>humanized </a:t>
            </a:r>
            <a:r>
              <a:rPr lang="en-GB" sz="2800" dirty="0"/>
              <a:t>monoclonal antibody fragment (Fab) </a:t>
            </a:r>
            <a:endParaRPr lang="en-GB" sz="2800" dirty="0" smtClean="0"/>
          </a:p>
          <a:p>
            <a:r>
              <a:rPr lang="en-GB" sz="2800" dirty="0" smtClean="0"/>
              <a:t>indicated for reversal of </a:t>
            </a:r>
            <a:r>
              <a:rPr lang="en-GB" sz="2800" dirty="0" err="1" smtClean="0"/>
              <a:t>Dabigatran</a:t>
            </a:r>
            <a:endParaRPr lang="en-GB" sz="2800" dirty="0"/>
          </a:p>
          <a:p>
            <a:r>
              <a:rPr lang="en-GB" sz="2800" dirty="0"/>
              <a:t>Three randomized, placebo-controlled studies were conducted in a total of 283 healthy volunteers </a:t>
            </a:r>
          </a:p>
          <a:p>
            <a:pPr lvl="1"/>
            <a:r>
              <a:rPr lang="en-GB" dirty="0"/>
              <a:t>224 received at least one dose of PRAXBIND</a:t>
            </a:r>
          </a:p>
          <a:p>
            <a:pPr lvl="1"/>
            <a:r>
              <a:rPr lang="en-GB" dirty="0"/>
              <a:t>30 subjects were aged 65 years or older (median age=36 years)</a:t>
            </a:r>
          </a:p>
          <a:p>
            <a:r>
              <a:rPr lang="en-GB" sz="2800" dirty="0"/>
              <a:t>12 subjects had mild renal impairment and 6 had moderate impairment</a:t>
            </a:r>
            <a:r>
              <a:rPr lang="en-GB" sz="2800" baseline="30000" dirty="0"/>
              <a:t>†</a:t>
            </a:r>
            <a:endParaRPr lang="en-GB" sz="28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770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59621"/>
            <a:ext cx="7886700" cy="649100"/>
          </a:xfrm>
        </p:spPr>
        <p:txBody>
          <a:bodyPr/>
          <a:lstStyle/>
          <a:p>
            <a:pPr eaLnBrk="1" hangingPunct="1"/>
            <a:r>
              <a:rPr lang="en-US" dirty="0" err="1" smtClean="0"/>
              <a:t>Idarucizumab</a:t>
            </a:r>
            <a:r>
              <a:rPr lang="en-US" dirty="0" smtClean="0"/>
              <a:t> development process</a:t>
            </a:r>
            <a:endParaRPr lang="en-GB" dirty="0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8650" y="1415320"/>
            <a:ext cx="7886700" cy="4351338"/>
          </a:xfrm>
          <a:prstGeom prst="rect">
            <a:avLst/>
          </a:prstGeom>
        </p:spPr>
        <p:txBody>
          <a:bodyPr tIns="45705" rIns="91408" bIns="45705"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2000" dirty="0" smtClean="0"/>
              <a:t>Monoclonal mouse antibody developed with high </a:t>
            </a:r>
            <a:r>
              <a:rPr lang="en-GB" sz="2000" dirty="0" err="1" smtClean="0"/>
              <a:t>dabigatran</a:t>
            </a:r>
            <a:r>
              <a:rPr lang="en-GB" sz="2000" dirty="0" smtClean="0"/>
              <a:t> binding affinity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en-GB" sz="2000" dirty="0" smtClean="0"/>
              <a:t>Monoclonal antibody was then humanized and directly expressed as a Fab fragment in mammalian </a:t>
            </a:r>
            <a:r>
              <a:rPr lang="en-GB" sz="2000" dirty="0" smtClean="0"/>
              <a:t>cells</a:t>
            </a:r>
            <a:endParaRPr lang="en-GB" dirty="0" smtClean="0"/>
          </a:p>
        </p:txBody>
      </p:sp>
      <p:grpSp>
        <p:nvGrpSpPr>
          <p:cNvPr id="219140" name="Group 96"/>
          <p:cNvGrpSpPr>
            <a:grpSpLocks/>
          </p:cNvGrpSpPr>
          <p:nvPr/>
        </p:nvGrpSpPr>
        <p:grpSpPr bwMode="auto">
          <a:xfrm>
            <a:off x="7334251" y="3641725"/>
            <a:ext cx="1717675" cy="1824038"/>
            <a:chOff x="6194276" y="2095864"/>
            <a:chExt cx="1717824" cy="1824120"/>
          </a:xfrm>
        </p:grpSpPr>
        <p:sp>
          <p:nvSpPr>
            <p:cNvPr id="64" name="Textfeld 18"/>
            <p:cNvSpPr txBox="1">
              <a:spLocks noChangeArrowheads="1"/>
            </p:cNvSpPr>
            <p:nvPr/>
          </p:nvSpPr>
          <p:spPr bwMode="auto">
            <a:xfrm>
              <a:off x="6194276" y="3273842"/>
              <a:ext cx="1717824" cy="646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chemeClr val="tx2"/>
                  </a:solidFill>
                  <a:latin typeface="+mn-lt"/>
                  <a:cs typeface="+mn-cs"/>
                </a:rPr>
                <a:t>Humanized 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tx2"/>
                  </a:solidFill>
                  <a:latin typeface="+mn-lt"/>
                  <a:cs typeface="+mn-cs"/>
                </a:rPr>
                <a:t>Fab</a:t>
              </a:r>
            </a:p>
          </p:txBody>
        </p:sp>
        <p:grpSp>
          <p:nvGrpSpPr>
            <p:cNvPr id="219177" name="Gruppieren 77"/>
            <p:cNvGrpSpPr>
              <a:grpSpLocks/>
            </p:cNvGrpSpPr>
            <p:nvPr/>
          </p:nvGrpSpPr>
          <p:grpSpPr bwMode="auto">
            <a:xfrm>
              <a:off x="6792763" y="2095864"/>
              <a:ext cx="455613" cy="1031793"/>
              <a:chOff x="7091363" y="1695749"/>
              <a:chExt cx="455612" cy="1030923"/>
            </a:xfrm>
          </p:grpSpPr>
          <p:sp>
            <p:nvSpPr>
              <p:cNvPr id="66" name="Rechteck 3"/>
              <p:cNvSpPr/>
              <p:nvPr/>
            </p:nvSpPr>
            <p:spPr bwMode="auto">
              <a:xfrm>
                <a:off x="7091741" y="1695749"/>
                <a:ext cx="182880" cy="1016882"/>
              </a:xfrm>
              <a:prstGeom prst="rect">
                <a:avLst/>
              </a:prstGeom>
              <a:blipFill dpi="0" rotWithShape="1">
                <a:blip r:embed="rId3" cstate="print">
                  <a:alphaModFix amt="48000"/>
                  <a:duotone>
                    <a:prstClr val="black"/>
                    <a:schemeClr val="accent1">
                      <a:lumMod val="20000"/>
                      <a:lumOff val="80000"/>
                      <a:tint val="45000"/>
                      <a:satMod val="400000"/>
                    </a:schemeClr>
                  </a:duotone>
                </a:blip>
                <a:srcRect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67" name="Rechteck 3"/>
              <p:cNvSpPr/>
              <p:nvPr/>
            </p:nvSpPr>
            <p:spPr bwMode="auto">
              <a:xfrm>
                <a:off x="7361670" y="1697079"/>
                <a:ext cx="182880" cy="1016882"/>
              </a:xfrm>
              <a:prstGeom prst="rect">
                <a:avLst/>
              </a:prstGeom>
              <a:blipFill dpi="0" rotWithShape="1">
                <a:blip r:embed="rId4" cstate="print">
                  <a:duotone>
                    <a:prstClr val="black"/>
                    <a:srgbClr val="92D050">
                      <a:tint val="45000"/>
                      <a:satMod val="400000"/>
                    </a:srgbClr>
                  </a:duotone>
                </a:blip>
                <a:srcRect/>
                <a:tile tx="0" ty="0" sx="100000" sy="100000" flip="none" algn="tl"/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19184" name="Rechteck 3"/>
              <p:cNvSpPr>
                <a:spLocks noChangeArrowheads="1"/>
              </p:cNvSpPr>
              <p:nvPr/>
            </p:nvSpPr>
            <p:spPr bwMode="auto">
              <a:xfrm>
                <a:off x="7362901" y="2100239"/>
                <a:ext cx="104784" cy="615458"/>
              </a:xfrm>
              <a:prstGeom prst="rect">
                <a:avLst/>
              </a:prstGeom>
              <a:solidFill>
                <a:srgbClr val="008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>
                  <a:solidFill>
                    <a:schemeClr val="tx2"/>
                  </a:solidFill>
                </a:endParaRPr>
              </a:p>
            </p:txBody>
          </p:sp>
          <p:sp>
            <p:nvSpPr>
              <p:cNvPr id="69" name="Rechteck 3"/>
              <p:cNvSpPr/>
              <p:nvPr/>
            </p:nvSpPr>
            <p:spPr bwMode="auto">
              <a:xfrm>
                <a:off x="7091416" y="2104997"/>
                <a:ext cx="104784" cy="615458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>
                  <a:solidFill>
                    <a:schemeClr val="tx2"/>
                  </a:solidFill>
                  <a:cs typeface="+mn-cs"/>
                </a:endParaRPr>
              </a:p>
            </p:txBody>
          </p:sp>
          <p:sp>
            <p:nvSpPr>
              <p:cNvPr id="219186" name="Rechteck 3"/>
              <p:cNvSpPr>
                <a:spLocks noChangeArrowheads="1"/>
              </p:cNvSpPr>
              <p:nvPr/>
            </p:nvSpPr>
            <p:spPr bwMode="auto">
              <a:xfrm>
                <a:off x="7091416" y="2097066"/>
                <a:ext cx="182578" cy="615458"/>
              </a:xfrm>
              <a:prstGeom prst="rect">
                <a:avLst/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>
                  <a:solidFill>
                    <a:schemeClr val="tx2"/>
                  </a:solidFill>
                </a:endParaRPr>
              </a:p>
            </p:txBody>
          </p:sp>
          <p:sp>
            <p:nvSpPr>
              <p:cNvPr id="219187" name="Rechteck 3"/>
              <p:cNvSpPr>
                <a:spLocks noChangeArrowheads="1"/>
              </p:cNvSpPr>
              <p:nvPr/>
            </p:nvSpPr>
            <p:spPr bwMode="auto">
              <a:xfrm>
                <a:off x="7361314" y="2112929"/>
                <a:ext cx="182578" cy="613871"/>
              </a:xfrm>
              <a:prstGeom prst="rect">
                <a:avLst/>
              </a:prstGeom>
              <a:blipFill dpi="0" rotWithShape="1">
                <a:blip r:embed="rId6"/>
                <a:srcRect/>
                <a:tile tx="0" ty="0" sx="100000" sy="100000" flip="none" algn="tl"/>
              </a:blip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19188" name="Gerade Verbindung 55"/>
              <p:cNvCxnSpPr>
                <a:cxnSpLocks noChangeShapeType="1"/>
              </p:cNvCxnSpPr>
              <p:nvPr/>
            </p:nvCxnSpPr>
            <p:spPr bwMode="auto">
              <a:xfrm>
                <a:off x="7092950" y="2010747"/>
                <a:ext cx="182563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189" name="Gerade Verbindung 56"/>
              <p:cNvCxnSpPr>
                <a:cxnSpLocks noChangeShapeType="1"/>
              </p:cNvCxnSpPr>
              <p:nvPr/>
            </p:nvCxnSpPr>
            <p:spPr bwMode="auto">
              <a:xfrm>
                <a:off x="7099300" y="1899628"/>
                <a:ext cx="182563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190" name="Gerade Verbindung 57"/>
              <p:cNvCxnSpPr>
                <a:cxnSpLocks noChangeShapeType="1"/>
              </p:cNvCxnSpPr>
              <p:nvPr/>
            </p:nvCxnSpPr>
            <p:spPr bwMode="auto">
              <a:xfrm>
                <a:off x="7097713" y="1788509"/>
                <a:ext cx="182562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191" name="Gerade Verbindung 58"/>
              <p:cNvCxnSpPr>
                <a:cxnSpLocks noChangeShapeType="1"/>
              </p:cNvCxnSpPr>
              <p:nvPr/>
            </p:nvCxnSpPr>
            <p:spPr bwMode="auto">
              <a:xfrm>
                <a:off x="7364413" y="2023447"/>
                <a:ext cx="182562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192" name="Gerade Verbindung 59"/>
              <p:cNvCxnSpPr>
                <a:cxnSpLocks noChangeShapeType="1"/>
              </p:cNvCxnSpPr>
              <p:nvPr/>
            </p:nvCxnSpPr>
            <p:spPr bwMode="auto">
              <a:xfrm>
                <a:off x="7361238" y="1912327"/>
                <a:ext cx="182562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193" name="Gerade Verbindung 60"/>
              <p:cNvCxnSpPr>
                <a:cxnSpLocks noChangeShapeType="1"/>
              </p:cNvCxnSpPr>
              <p:nvPr/>
            </p:nvCxnSpPr>
            <p:spPr bwMode="auto">
              <a:xfrm>
                <a:off x="7359650" y="1801208"/>
                <a:ext cx="182563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9194" name="Ellipse 59"/>
              <p:cNvSpPr>
                <a:spLocks noChangeArrowheads="1"/>
              </p:cNvSpPr>
              <p:nvPr/>
            </p:nvSpPr>
            <p:spPr bwMode="auto">
              <a:xfrm>
                <a:off x="7199375" y="2658592"/>
                <a:ext cx="288950" cy="4441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219141" name="Group 54"/>
          <p:cNvGrpSpPr>
            <a:grpSpLocks/>
          </p:cNvGrpSpPr>
          <p:nvPr/>
        </p:nvGrpSpPr>
        <p:grpSpPr bwMode="auto">
          <a:xfrm>
            <a:off x="4868863" y="3684590"/>
            <a:ext cx="1477962" cy="1759525"/>
            <a:chOff x="4250060" y="3876700"/>
            <a:chExt cx="1477962" cy="1759526"/>
          </a:xfrm>
        </p:grpSpPr>
        <p:sp>
          <p:nvSpPr>
            <p:cNvPr id="80" name="Textfeld 17"/>
            <p:cNvSpPr txBox="1">
              <a:spLocks noChangeArrowheads="1"/>
            </p:cNvSpPr>
            <p:nvPr/>
          </p:nvSpPr>
          <p:spPr bwMode="auto">
            <a:xfrm>
              <a:off x="4250060" y="5051451"/>
              <a:ext cx="126682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>
                  <a:solidFill>
                    <a:schemeClr val="tx2"/>
                  </a:solidFill>
                  <a:latin typeface="+mn-lt"/>
                  <a:cs typeface="+mn-cs"/>
                </a:rPr>
                <a:t>Chimeric Fab</a:t>
              </a:r>
            </a:p>
          </p:txBody>
        </p:sp>
        <p:sp>
          <p:nvSpPr>
            <p:cNvPr id="81" name="Rechteck 3"/>
            <p:cNvSpPr/>
            <p:nvPr/>
          </p:nvSpPr>
          <p:spPr bwMode="auto">
            <a:xfrm>
              <a:off x="4575497" y="3876700"/>
              <a:ext cx="182563" cy="10175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219162" name="Rechteck 3"/>
            <p:cNvSpPr>
              <a:spLocks noChangeArrowheads="1"/>
            </p:cNvSpPr>
            <p:nvPr/>
          </p:nvSpPr>
          <p:spPr bwMode="auto">
            <a:xfrm>
              <a:off x="4845372" y="3878287"/>
              <a:ext cx="182563" cy="1017589"/>
            </a:xfrm>
            <a:prstGeom prst="rect">
              <a:avLst/>
            </a:prstGeom>
            <a:solidFill>
              <a:srgbClr val="33CC33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219163" name="Rechteck 3"/>
            <p:cNvSpPr>
              <a:spLocks noChangeArrowheads="1"/>
            </p:cNvSpPr>
            <p:nvPr/>
          </p:nvSpPr>
          <p:spPr bwMode="auto">
            <a:xfrm>
              <a:off x="4575497" y="4278337"/>
              <a:ext cx="182563" cy="615950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219164" name="Rechteck 3"/>
            <p:cNvSpPr>
              <a:spLocks noChangeArrowheads="1"/>
            </p:cNvSpPr>
            <p:nvPr/>
          </p:nvSpPr>
          <p:spPr bwMode="auto">
            <a:xfrm>
              <a:off x="4845372" y="4283100"/>
              <a:ext cx="182563" cy="61595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85" name="Textfeld 17"/>
            <p:cNvSpPr txBox="1">
              <a:spLocks noChangeArrowheads="1"/>
            </p:cNvSpPr>
            <p:nvPr/>
          </p:nvSpPr>
          <p:spPr bwMode="auto">
            <a:xfrm>
              <a:off x="5078735" y="4491062"/>
              <a:ext cx="63023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2"/>
                  </a:solidFill>
                  <a:latin typeface="+mn-lt"/>
                  <a:cs typeface="+mn-cs"/>
                </a:rPr>
                <a:t>Human</a:t>
              </a:r>
            </a:p>
          </p:txBody>
        </p:sp>
        <p:sp>
          <p:nvSpPr>
            <p:cNvPr id="86" name="Textfeld 17"/>
            <p:cNvSpPr txBox="1">
              <a:spLocks noChangeArrowheads="1"/>
            </p:cNvSpPr>
            <p:nvPr/>
          </p:nvSpPr>
          <p:spPr bwMode="auto">
            <a:xfrm>
              <a:off x="5002535" y="3951312"/>
              <a:ext cx="72548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2"/>
                  </a:solidFill>
                  <a:latin typeface="+mn-lt"/>
                  <a:cs typeface="+mn-cs"/>
                </a:rPr>
                <a:t>Mouse</a:t>
              </a:r>
            </a:p>
          </p:txBody>
        </p:sp>
        <p:cxnSp>
          <p:nvCxnSpPr>
            <p:cNvPr id="219167" name="Gerade Verbindung 49"/>
            <p:cNvCxnSpPr>
              <a:cxnSpLocks noChangeShapeType="1"/>
            </p:cNvCxnSpPr>
            <p:nvPr/>
          </p:nvCxnSpPr>
          <p:spPr bwMode="auto">
            <a:xfrm>
              <a:off x="4565973" y="4189352"/>
              <a:ext cx="182562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168" name="Gerade Verbindung 50"/>
            <p:cNvCxnSpPr>
              <a:cxnSpLocks noChangeShapeType="1"/>
            </p:cNvCxnSpPr>
            <p:nvPr/>
          </p:nvCxnSpPr>
          <p:spPr bwMode="auto">
            <a:xfrm>
              <a:off x="4572323" y="4078258"/>
              <a:ext cx="182562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169" name="Gerade Verbindung 51"/>
            <p:cNvCxnSpPr>
              <a:cxnSpLocks noChangeShapeType="1"/>
            </p:cNvCxnSpPr>
            <p:nvPr/>
          </p:nvCxnSpPr>
          <p:spPr bwMode="auto">
            <a:xfrm>
              <a:off x="4570735" y="3967164"/>
              <a:ext cx="18256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170" name="Gerade Verbindung 52"/>
            <p:cNvCxnSpPr>
              <a:cxnSpLocks noChangeShapeType="1"/>
            </p:cNvCxnSpPr>
            <p:nvPr/>
          </p:nvCxnSpPr>
          <p:spPr bwMode="auto">
            <a:xfrm>
              <a:off x="4842198" y="4181417"/>
              <a:ext cx="182562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171" name="Gerade Verbindung 53"/>
            <p:cNvCxnSpPr>
              <a:cxnSpLocks noChangeShapeType="1"/>
            </p:cNvCxnSpPr>
            <p:nvPr/>
          </p:nvCxnSpPr>
          <p:spPr bwMode="auto">
            <a:xfrm>
              <a:off x="4840610" y="4070322"/>
              <a:ext cx="18256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9172" name="Gerade Verbindung 54"/>
            <p:cNvCxnSpPr>
              <a:cxnSpLocks noChangeShapeType="1"/>
            </p:cNvCxnSpPr>
            <p:nvPr/>
          </p:nvCxnSpPr>
          <p:spPr bwMode="auto">
            <a:xfrm>
              <a:off x="4846960" y="3959228"/>
              <a:ext cx="182563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9173" name="Ellipse 58"/>
            <p:cNvSpPr>
              <a:spLocks noChangeArrowheads="1"/>
            </p:cNvSpPr>
            <p:nvPr/>
          </p:nvSpPr>
          <p:spPr bwMode="auto">
            <a:xfrm>
              <a:off x="4688210" y="4827613"/>
              <a:ext cx="288925" cy="4603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219174" name="Geschweifte Klammer rechts 67"/>
            <p:cNvSpPr>
              <a:spLocks/>
            </p:cNvSpPr>
            <p:nvPr/>
          </p:nvSpPr>
          <p:spPr bwMode="auto">
            <a:xfrm>
              <a:off x="5050160" y="3876700"/>
              <a:ext cx="98425" cy="401637"/>
            </a:xfrm>
            <a:prstGeom prst="rightBrace">
              <a:avLst>
                <a:gd name="adj1" fmla="val 8388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de-DE">
                <a:solidFill>
                  <a:schemeClr val="tx2"/>
                </a:solidFill>
              </a:endParaRPr>
            </a:p>
          </p:txBody>
        </p:sp>
        <p:sp>
          <p:nvSpPr>
            <p:cNvPr id="219175" name="Geschweifte Klammer rechts 68"/>
            <p:cNvSpPr>
              <a:spLocks/>
            </p:cNvSpPr>
            <p:nvPr/>
          </p:nvSpPr>
          <p:spPr bwMode="auto">
            <a:xfrm>
              <a:off x="5051747" y="4310087"/>
              <a:ext cx="96838" cy="571500"/>
            </a:xfrm>
            <a:prstGeom prst="rightBrace">
              <a:avLst>
                <a:gd name="adj1" fmla="val 8388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de-DE">
                <a:solidFill>
                  <a:schemeClr val="tx2"/>
                </a:solidFill>
              </a:endParaRPr>
            </a:p>
          </p:txBody>
        </p:sp>
      </p:grpSp>
      <p:sp>
        <p:nvSpPr>
          <p:cNvPr id="219142" name="Right Arrow 98"/>
          <p:cNvSpPr>
            <a:spLocks noChangeArrowheads="1"/>
          </p:cNvSpPr>
          <p:nvPr/>
        </p:nvSpPr>
        <p:spPr bwMode="auto">
          <a:xfrm>
            <a:off x="3700464" y="4111625"/>
            <a:ext cx="901700" cy="3683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498B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91414" tIns="45708" rIns="91414" bIns="45708" anchor="ctr"/>
          <a:lstStyle/>
          <a:p>
            <a:pPr eaLnBrk="0" hangingPunct="0">
              <a:lnSpc>
                <a:spcPct val="85000"/>
              </a:lnSpc>
            </a:pPr>
            <a:endParaRPr lang="en-GB"/>
          </a:p>
        </p:txBody>
      </p:sp>
      <p:sp>
        <p:nvSpPr>
          <p:cNvPr id="219143" name="Right Arrow 99"/>
          <p:cNvSpPr>
            <a:spLocks noChangeArrowheads="1"/>
          </p:cNvSpPr>
          <p:nvPr/>
        </p:nvSpPr>
        <p:spPr bwMode="auto">
          <a:xfrm>
            <a:off x="6518275" y="4137025"/>
            <a:ext cx="901700" cy="3683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00498B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91414" tIns="45708" rIns="91414" bIns="45708" anchor="ctr"/>
          <a:lstStyle/>
          <a:p>
            <a:pPr eaLnBrk="0" hangingPunct="0">
              <a:lnSpc>
                <a:spcPct val="85000"/>
              </a:lnSpc>
            </a:pPr>
            <a:endParaRPr lang="en-GB"/>
          </a:p>
        </p:txBody>
      </p:sp>
      <p:grpSp>
        <p:nvGrpSpPr>
          <p:cNvPr id="219144" name="Group 51"/>
          <p:cNvGrpSpPr>
            <a:grpSpLocks/>
          </p:cNvGrpSpPr>
          <p:nvPr/>
        </p:nvGrpSpPr>
        <p:grpSpPr bwMode="auto">
          <a:xfrm>
            <a:off x="1187451" y="3213102"/>
            <a:ext cx="2568575" cy="2513013"/>
            <a:chOff x="183952" y="3444652"/>
            <a:chExt cx="2568773" cy="2513236"/>
          </a:xfrm>
        </p:grpSpPr>
        <p:pic>
          <p:nvPicPr>
            <p:cNvPr id="219153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3" r="54012" b="39893"/>
            <a:stretch>
              <a:fillRect/>
            </a:stretch>
          </p:blipFill>
          <p:spPr bwMode="auto">
            <a:xfrm>
              <a:off x="183952" y="3444652"/>
              <a:ext cx="2568773" cy="2417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54" name="Rectangle 44"/>
            <p:cNvSpPr>
              <a:spLocks noChangeArrowheads="1"/>
            </p:cNvSpPr>
            <p:nvPr/>
          </p:nvSpPr>
          <p:spPr bwMode="auto">
            <a:xfrm>
              <a:off x="2119313" y="4495800"/>
              <a:ext cx="204787" cy="146208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/>
            <a:p>
              <a:pPr eaLnBrk="0" hangingPunct="0">
                <a:lnSpc>
                  <a:spcPct val="85000"/>
                </a:lnSpc>
              </a:pPr>
              <a:endParaRPr lang="en-GB"/>
            </a:p>
          </p:txBody>
        </p:sp>
        <p:sp>
          <p:nvSpPr>
            <p:cNvPr id="219155" name="Rectangle 45"/>
            <p:cNvSpPr>
              <a:spLocks noChangeArrowheads="1"/>
            </p:cNvSpPr>
            <p:nvPr/>
          </p:nvSpPr>
          <p:spPr bwMode="auto">
            <a:xfrm>
              <a:off x="657225" y="4491038"/>
              <a:ext cx="204787" cy="1462088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/>
            <a:p>
              <a:pPr eaLnBrk="0" hangingPunct="0">
                <a:lnSpc>
                  <a:spcPct val="85000"/>
                </a:lnSpc>
              </a:pPr>
              <a:endParaRPr lang="en-GB"/>
            </a:p>
          </p:txBody>
        </p:sp>
        <p:sp>
          <p:nvSpPr>
            <p:cNvPr id="219156" name="Rectangle 47"/>
            <p:cNvSpPr>
              <a:spLocks noChangeArrowheads="1"/>
            </p:cNvSpPr>
            <p:nvPr/>
          </p:nvSpPr>
          <p:spPr bwMode="auto">
            <a:xfrm>
              <a:off x="247649" y="4295776"/>
              <a:ext cx="290512" cy="290513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/>
            <a:p>
              <a:pPr eaLnBrk="0" hangingPunct="0">
                <a:lnSpc>
                  <a:spcPct val="85000"/>
                </a:lnSpc>
              </a:pPr>
              <a:endParaRPr lang="en-GB"/>
            </a:p>
          </p:txBody>
        </p:sp>
        <p:sp>
          <p:nvSpPr>
            <p:cNvPr id="219157" name="Rectangle 48"/>
            <p:cNvSpPr>
              <a:spLocks noChangeArrowheads="1"/>
            </p:cNvSpPr>
            <p:nvPr/>
          </p:nvSpPr>
          <p:spPr bwMode="auto">
            <a:xfrm>
              <a:off x="1390649" y="3514720"/>
              <a:ext cx="209550" cy="93345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/>
            <a:p>
              <a:pPr eaLnBrk="0" hangingPunct="0">
                <a:lnSpc>
                  <a:spcPct val="85000"/>
                </a:lnSpc>
              </a:pPr>
              <a:endParaRPr lang="en-GB"/>
            </a:p>
          </p:txBody>
        </p:sp>
        <p:sp>
          <p:nvSpPr>
            <p:cNvPr id="219158" name="Rectangle 49"/>
            <p:cNvSpPr>
              <a:spLocks noChangeArrowheads="1"/>
            </p:cNvSpPr>
            <p:nvPr/>
          </p:nvSpPr>
          <p:spPr bwMode="auto">
            <a:xfrm>
              <a:off x="1524000" y="3648075"/>
              <a:ext cx="433388" cy="43815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/>
            <a:p>
              <a:pPr eaLnBrk="0" hangingPunct="0">
                <a:lnSpc>
                  <a:spcPct val="85000"/>
                </a:lnSpc>
              </a:pPr>
              <a:endParaRPr lang="en-GB"/>
            </a:p>
          </p:txBody>
        </p:sp>
        <p:sp>
          <p:nvSpPr>
            <p:cNvPr id="219159" name="Rectangle 50"/>
            <p:cNvSpPr>
              <a:spLocks noChangeArrowheads="1"/>
            </p:cNvSpPr>
            <p:nvPr/>
          </p:nvSpPr>
          <p:spPr bwMode="auto">
            <a:xfrm>
              <a:off x="1028705" y="3605213"/>
              <a:ext cx="485775" cy="47148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lIns="91414" tIns="45708" rIns="91414" bIns="45708" anchor="ctr"/>
            <a:lstStyle/>
            <a:p>
              <a:pPr eaLnBrk="0" hangingPunct="0">
                <a:lnSpc>
                  <a:spcPct val="85000"/>
                </a:lnSpc>
              </a:pPr>
              <a:endParaRPr lang="en-GB"/>
            </a:p>
          </p:txBody>
        </p:sp>
      </p:grpSp>
      <p:sp>
        <p:nvSpPr>
          <p:cNvPr id="53" name="Textfeld 17"/>
          <p:cNvSpPr txBox="1">
            <a:spLocks noChangeArrowheads="1"/>
          </p:cNvSpPr>
          <p:nvPr/>
        </p:nvSpPr>
        <p:spPr bwMode="auto">
          <a:xfrm>
            <a:off x="1836739" y="5621338"/>
            <a:ext cx="1266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Mouse antibody</a:t>
            </a:r>
          </a:p>
        </p:txBody>
      </p:sp>
      <p:sp>
        <p:nvSpPr>
          <p:cNvPr id="219146" name="Left Brace 55"/>
          <p:cNvSpPr>
            <a:spLocks/>
          </p:cNvSpPr>
          <p:nvPr/>
        </p:nvSpPr>
        <p:spPr bwMode="auto">
          <a:xfrm>
            <a:off x="1101726" y="4586290"/>
            <a:ext cx="293688" cy="904875"/>
          </a:xfrm>
          <a:prstGeom prst="leftBrace">
            <a:avLst>
              <a:gd name="adj1" fmla="val 8373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91414" tIns="45708" rIns="91414" bIns="45708" anchor="ctr"/>
          <a:lstStyle/>
          <a:p>
            <a:pPr eaLnBrk="0" hangingPunct="0">
              <a:lnSpc>
                <a:spcPct val="85000"/>
              </a:lnSpc>
            </a:pPr>
            <a:endParaRPr lang="en-GB"/>
          </a:p>
        </p:txBody>
      </p:sp>
      <p:sp>
        <p:nvSpPr>
          <p:cNvPr id="219147" name="Left Brace 56"/>
          <p:cNvSpPr>
            <a:spLocks/>
          </p:cNvSpPr>
          <p:nvPr/>
        </p:nvSpPr>
        <p:spPr bwMode="auto">
          <a:xfrm>
            <a:off x="1085851" y="3489325"/>
            <a:ext cx="295275" cy="1052513"/>
          </a:xfrm>
          <a:prstGeom prst="leftBrace">
            <a:avLst>
              <a:gd name="adj1" fmla="val 8334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lIns="91414" tIns="45708" rIns="91414" bIns="45708" anchor="ctr"/>
          <a:lstStyle/>
          <a:p>
            <a:pPr eaLnBrk="0" hangingPunct="0">
              <a:lnSpc>
                <a:spcPct val="85000"/>
              </a:lnSpc>
            </a:pPr>
            <a:endParaRPr lang="en-GB"/>
          </a:p>
        </p:txBody>
      </p:sp>
      <p:sp>
        <p:nvSpPr>
          <p:cNvPr id="58" name="Textfeld 17"/>
          <p:cNvSpPr txBox="1">
            <a:spLocks noChangeArrowheads="1"/>
          </p:cNvSpPr>
          <p:nvPr/>
        </p:nvSpPr>
        <p:spPr bwMode="auto">
          <a:xfrm>
            <a:off x="-26988" y="3836988"/>
            <a:ext cx="1187451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Fab region</a:t>
            </a:r>
          </a:p>
        </p:txBody>
      </p:sp>
      <p:sp>
        <p:nvSpPr>
          <p:cNvPr id="59" name="Textfeld 17"/>
          <p:cNvSpPr txBox="1">
            <a:spLocks noChangeArrowheads="1"/>
          </p:cNvSpPr>
          <p:nvPr/>
        </p:nvSpPr>
        <p:spPr bwMode="auto">
          <a:xfrm>
            <a:off x="-12699" y="4845050"/>
            <a:ext cx="1187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tx2"/>
                </a:solidFill>
                <a:latin typeface="+mn-lt"/>
                <a:cs typeface="+mn-cs"/>
              </a:rPr>
              <a:t>Fc region</a:t>
            </a:r>
          </a:p>
        </p:txBody>
      </p:sp>
      <p:sp>
        <p:nvSpPr>
          <p:cNvPr id="219151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174626" y="6341888"/>
            <a:ext cx="8877300" cy="4714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1000" dirty="0" smtClean="0"/>
              <a:t>van </a:t>
            </a:r>
            <a:r>
              <a:rPr lang="en-GB" sz="1000" dirty="0" err="1" smtClean="0"/>
              <a:t>Ryn</a:t>
            </a:r>
            <a:r>
              <a:rPr lang="en-GB" sz="1000" dirty="0" smtClean="0"/>
              <a:t> J. Presented at the AHA Congress, Los Angeles, USA. 5 November 2012. </a:t>
            </a:r>
            <a:r>
              <a:rPr lang="de-DE" sz="1000" dirty="0" smtClean="0"/>
              <a:t>Presentation</a:t>
            </a:r>
            <a:r>
              <a:rPr lang="en-GB" sz="1000" dirty="0" smtClean="0"/>
              <a:t> 9928; van </a:t>
            </a:r>
            <a:r>
              <a:rPr lang="en-GB" sz="1000" dirty="0" err="1" smtClean="0"/>
              <a:t>Ryn</a:t>
            </a:r>
            <a:r>
              <a:rPr lang="en-GB" sz="1000" dirty="0" smtClean="0"/>
              <a:t> J et al. Circulation 2012;126:A9928</a:t>
            </a:r>
            <a:r>
              <a:rPr lang="en-US" sz="1000" dirty="0" smtClean="0"/>
              <a:t> </a:t>
            </a:r>
          </a:p>
        </p:txBody>
      </p:sp>
      <p:sp>
        <p:nvSpPr>
          <p:cNvPr id="219152" name="TextBox 53"/>
          <p:cNvSpPr txBox="1">
            <a:spLocks noChangeArrowheads="1"/>
          </p:cNvSpPr>
          <p:nvPr/>
        </p:nvSpPr>
        <p:spPr bwMode="auto">
          <a:xfrm>
            <a:off x="7890390" y="6457950"/>
            <a:ext cx="1161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UK/CVS-151023</a:t>
            </a:r>
          </a:p>
          <a:p>
            <a:pPr algn="r" eaLnBrk="1" hangingPunct="1"/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Date of prep: July 2015</a:t>
            </a:r>
          </a:p>
        </p:txBody>
      </p:sp>
    </p:spTree>
    <p:extLst>
      <p:ext uri="{BB962C8B-B14F-4D97-AF65-F5344CB8AC3E}">
        <p14:creationId xmlns:p14="http://schemas.microsoft.com/office/powerpoint/2010/main" val="1265552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Idarucizumab characteristics</a:t>
            </a:r>
          </a:p>
        </p:txBody>
      </p:sp>
      <p:sp>
        <p:nvSpPr>
          <p:cNvPr id="22016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23825" y="6302377"/>
            <a:ext cx="7988300" cy="263525"/>
          </a:xfrm>
        </p:spPr>
        <p:txBody>
          <a:bodyPr>
            <a:normAutofit fontScale="55000" lnSpcReduction="20000"/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fr-FR" smtClean="0"/>
              <a:t>Schiele F et al. </a:t>
            </a:r>
            <a:r>
              <a:rPr lang="en-GB" smtClean="0"/>
              <a:t>Blood 2013;121:3554-62; Pollack CV et al. Thromb Haemost 2015;114:198-205</a:t>
            </a:r>
            <a:endParaRPr lang="fr-FR" smtClean="0"/>
          </a:p>
        </p:txBody>
      </p:sp>
      <p:grpSp>
        <p:nvGrpSpPr>
          <p:cNvPr id="220164" name="Group 1"/>
          <p:cNvGrpSpPr>
            <a:grpSpLocks/>
          </p:cNvGrpSpPr>
          <p:nvPr/>
        </p:nvGrpSpPr>
        <p:grpSpPr bwMode="auto">
          <a:xfrm>
            <a:off x="320675" y="1141413"/>
            <a:ext cx="4425950" cy="4718050"/>
            <a:chOff x="320016" y="1029513"/>
            <a:chExt cx="4426833" cy="4718305"/>
          </a:xfrm>
        </p:grpSpPr>
        <p:pic>
          <p:nvPicPr>
            <p:cNvPr id="220177" name="Picture 2" descr="T:\BI Pradaxa\2015 jobs\786205911-002 - NewsHub\40 Content\EMA FDA Canada Submission\Accompanying images\Idarucizumab and dabigatran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9" t="3795" r="5356" b="18997"/>
            <a:stretch>
              <a:fillRect/>
            </a:stretch>
          </p:blipFill>
          <p:spPr bwMode="auto">
            <a:xfrm>
              <a:off x="370112" y="1029513"/>
              <a:ext cx="4376737" cy="464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78" name="TextBox 22"/>
            <p:cNvSpPr txBox="1">
              <a:spLocks noChangeArrowheads="1"/>
            </p:cNvSpPr>
            <p:nvPr/>
          </p:nvSpPr>
          <p:spPr bwMode="auto">
            <a:xfrm>
              <a:off x="320016" y="3232963"/>
              <a:ext cx="13716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3497C"/>
                  </a:solidFill>
                  <a:latin typeface="Arial" pitchFamily="34" charset="0"/>
                </a:rPr>
                <a:t>Dabigatran</a:t>
              </a:r>
              <a:endParaRPr lang="en-GB" altLang="en-US" sz="1600" b="1">
                <a:solidFill>
                  <a:srgbClr val="03497C"/>
                </a:solidFill>
                <a:latin typeface="Arial" pitchFamily="34" charset="0"/>
              </a:endParaRPr>
            </a:p>
          </p:txBody>
        </p:sp>
        <p:sp>
          <p:nvSpPr>
            <p:cNvPr id="220179" name="TextBox 23"/>
            <p:cNvSpPr txBox="1">
              <a:spLocks noChangeArrowheads="1"/>
            </p:cNvSpPr>
            <p:nvPr/>
          </p:nvSpPr>
          <p:spPr bwMode="auto">
            <a:xfrm>
              <a:off x="2300286" y="5409264"/>
              <a:ext cx="1666875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b="1">
                  <a:solidFill>
                    <a:srgbClr val="03497C"/>
                  </a:solidFill>
                  <a:latin typeface="Arial" pitchFamily="34" charset="0"/>
                </a:rPr>
                <a:t>Idarucizumab</a:t>
              </a:r>
              <a:endParaRPr lang="en-GB" altLang="en-US" sz="1600" b="1">
                <a:solidFill>
                  <a:srgbClr val="03497C"/>
                </a:solidFill>
                <a:latin typeface="Arial" pitchFamily="34" charset="0"/>
              </a:endParaRPr>
            </a:p>
          </p:txBody>
        </p:sp>
      </p:grp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746626" y="1441450"/>
            <a:ext cx="4010025" cy="6477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12000" tIns="45708" rIns="91414" bIns="4570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Fully humanized antibody fragment (Fab)</a:t>
            </a:r>
            <a:endParaRPr lang="en-GB" altLang="en-US" sz="1600" dirty="0">
              <a:solidFill>
                <a:srgbClr val="FFFFFF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4746626" y="4132263"/>
            <a:ext cx="4010025" cy="6477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12000" tIns="45708" rIns="91414" bIns="4570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IV </a:t>
            </a:r>
            <a:r>
              <a:rPr lang="en-GB" alt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dosing by bolus infusion;</a:t>
            </a:r>
            <a: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/>
            </a:r>
            <a:b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</a:br>
            <a: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immediate onset of action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746626" y="2338388"/>
            <a:ext cx="4010025" cy="6477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12000" tIns="45708" rIns="91414" bIns="45708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GB" altLang="en-US" sz="1600" dirty="0">
                <a:solidFill>
                  <a:srgbClr val="FFFFFF"/>
                </a:solidFill>
                <a:ea typeface="MS PGothic" pitchFamily="34" charset="-128"/>
              </a:rPr>
              <a:t>Binding affinity </a:t>
            </a:r>
            <a:r>
              <a:rPr lang="en-GB" altLang="en-US" sz="1600" b="1" dirty="0">
                <a:solidFill>
                  <a:srgbClr val="FFFFFF"/>
                </a:solidFill>
                <a:ea typeface="MS PGothic" pitchFamily="34" charset="-128"/>
              </a:rPr>
              <a:t>~350× higher </a:t>
            </a:r>
            <a:r>
              <a:rPr lang="en-GB" altLang="en-US" sz="1600" dirty="0">
                <a:solidFill>
                  <a:srgbClr val="FFFFFF"/>
                </a:solidFill>
                <a:ea typeface="MS PGothic" pitchFamily="34" charset="-128"/>
              </a:rPr>
              <a:t>than dabigatran to thrombin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4746626" y="3235325"/>
            <a:ext cx="4010025" cy="6477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12000" tIns="45708" rIns="91414" bIns="4570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No </a:t>
            </a:r>
            <a:r>
              <a:rPr lang="en-GB" alt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intrinsic </a:t>
            </a:r>
            <a:r>
              <a:rPr lang="en-GB" altLang="en-US" sz="1600" dirty="0" err="1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procoagulant</a:t>
            </a:r>
            <a:r>
              <a:rPr lang="en-GB" alt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 </a:t>
            </a:r>
            <a: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or anticoagulant </a:t>
            </a:r>
            <a:r>
              <a:rPr lang="en-GB" altLang="en-US" sz="1600" dirty="0" smtClean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activity</a:t>
            </a:r>
            <a:endParaRPr lang="en-GB" altLang="en-US" sz="1600" dirty="0">
              <a:solidFill>
                <a:srgbClr val="FFFFFF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746626" y="5029200"/>
            <a:ext cx="4010025" cy="64770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612000" tIns="45708" rIns="91414" bIns="45708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600" dirty="0">
                <a:solidFill>
                  <a:srgbClr val="FFFFFF"/>
                </a:solidFill>
                <a:latin typeface="Arial" panose="020B0604020202020204" pitchFamily="34" charset="0"/>
                <a:ea typeface="MS PGothic" pitchFamily="34" charset="-128"/>
              </a:rPr>
              <a:t>Short half-life </a:t>
            </a:r>
          </a:p>
        </p:txBody>
      </p:sp>
      <p:sp>
        <p:nvSpPr>
          <p:cNvPr id="220170" name="Freeform 6"/>
          <p:cNvSpPr>
            <a:spLocks noEditPoints="1"/>
          </p:cNvSpPr>
          <p:nvPr/>
        </p:nvSpPr>
        <p:spPr bwMode="auto">
          <a:xfrm>
            <a:off x="4854576" y="1549400"/>
            <a:ext cx="360363" cy="431800"/>
          </a:xfrm>
          <a:custGeom>
            <a:avLst/>
            <a:gdLst>
              <a:gd name="T0" fmla="*/ 2147483647 w 509"/>
              <a:gd name="T1" fmla="*/ 2147483647 h 512"/>
              <a:gd name="T2" fmla="*/ 2147483647 w 509"/>
              <a:gd name="T3" fmla="*/ 2147483647 h 512"/>
              <a:gd name="T4" fmla="*/ 2147483647 w 509"/>
              <a:gd name="T5" fmla="*/ 2147483647 h 512"/>
              <a:gd name="T6" fmla="*/ 2147483647 w 509"/>
              <a:gd name="T7" fmla="*/ 2147483647 h 512"/>
              <a:gd name="T8" fmla="*/ 2147483647 w 509"/>
              <a:gd name="T9" fmla="*/ 0 h 512"/>
              <a:gd name="T10" fmla="*/ 2147483647 w 509"/>
              <a:gd name="T11" fmla="*/ 2147483647 h 512"/>
              <a:gd name="T12" fmla="*/ 2147483647 w 509"/>
              <a:gd name="T13" fmla="*/ 2147483647 h 512"/>
              <a:gd name="T14" fmla="*/ 2147483647 w 509"/>
              <a:gd name="T15" fmla="*/ 2147483647 h 512"/>
              <a:gd name="T16" fmla="*/ 2147483647 w 509"/>
              <a:gd name="T17" fmla="*/ 2147483647 h 512"/>
              <a:gd name="T18" fmla="*/ 2147483647 w 509"/>
              <a:gd name="T19" fmla="*/ 2147483647 h 512"/>
              <a:gd name="T20" fmla="*/ 2147483647 w 509"/>
              <a:gd name="T21" fmla="*/ 2147483647 h 512"/>
              <a:gd name="T22" fmla="*/ 2147483647 w 509"/>
              <a:gd name="T23" fmla="*/ 2147483647 h 512"/>
              <a:gd name="T24" fmla="*/ 2147483647 w 509"/>
              <a:gd name="T25" fmla="*/ 2147483647 h 512"/>
              <a:gd name="T26" fmla="*/ 2147483647 w 509"/>
              <a:gd name="T27" fmla="*/ 2147483647 h 512"/>
              <a:gd name="T28" fmla="*/ 2147483647 w 509"/>
              <a:gd name="T29" fmla="*/ 2147483647 h 512"/>
              <a:gd name="T30" fmla="*/ 2147483647 w 509"/>
              <a:gd name="T31" fmla="*/ 2147483647 h 512"/>
              <a:gd name="T32" fmla="*/ 2147483647 w 509"/>
              <a:gd name="T33" fmla="*/ 2147483647 h 512"/>
              <a:gd name="T34" fmla="*/ 2147483647 w 509"/>
              <a:gd name="T35" fmla="*/ 2147483647 h 512"/>
              <a:gd name="T36" fmla="*/ 2147483647 w 509"/>
              <a:gd name="T37" fmla="*/ 2147483647 h 512"/>
              <a:gd name="T38" fmla="*/ 2147483647 w 509"/>
              <a:gd name="T39" fmla="*/ 2147483647 h 512"/>
              <a:gd name="T40" fmla="*/ 2147483647 w 509"/>
              <a:gd name="T41" fmla="*/ 2147483647 h 512"/>
              <a:gd name="T42" fmla="*/ 2147483647 w 509"/>
              <a:gd name="T43" fmla="*/ 2147483647 h 512"/>
              <a:gd name="T44" fmla="*/ 2147483647 w 509"/>
              <a:gd name="T45" fmla="*/ 2147483647 h 512"/>
              <a:gd name="T46" fmla="*/ 2147483647 w 509"/>
              <a:gd name="T47" fmla="*/ 2147483647 h 512"/>
              <a:gd name="T48" fmla="*/ 2147483647 w 509"/>
              <a:gd name="T49" fmla="*/ 2147483647 h 512"/>
              <a:gd name="T50" fmla="*/ 2147483647 w 509"/>
              <a:gd name="T51" fmla="*/ 2147483647 h 512"/>
              <a:gd name="T52" fmla="*/ 2147483647 w 509"/>
              <a:gd name="T53" fmla="*/ 2147483647 h 512"/>
              <a:gd name="T54" fmla="*/ 2147483647 w 509"/>
              <a:gd name="T55" fmla="*/ 2147483647 h 512"/>
              <a:gd name="T56" fmla="*/ 2147483647 w 509"/>
              <a:gd name="T57" fmla="*/ 2147483647 h 512"/>
              <a:gd name="T58" fmla="*/ 2147483647 w 509"/>
              <a:gd name="T59" fmla="*/ 2147483647 h 512"/>
              <a:gd name="T60" fmla="*/ 2147483647 w 509"/>
              <a:gd name="T61" fmla="*/ 2147483647 h 512"/>
              <a:gd name="T62" fmla="*/ 2147483647 w 509"/>
              <a:gd name="T63" fmla="*/ 2147483647 h 512"/>
              <a:gd name="T64" fmla="*/ 2147483647 w 509"/>
              <a:gd name="T65" fmla="*/ 2147483647 h 512"/>
              <a:gd name="T66" fmla="*/ 2147483647 w 509"/>
              <a:gd name="T67" fmla="*/ 2147483647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9"/>
              <a:gd name="T103" fmla="*/ 0 h 512"/>
              <a:gd name="T104" fmla="*/ 509 w 509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9" h="512">
                <a:moveTo>
                  <a:pt x="509" y="258"/>
                </a:moveTo>
                <a:cubicBezTo>
                  <a:pt x="509" y="252"/>
                  <a:pt x="507" y="241"/>
                  <a:pt x="497" y="232"/>
                </a:cubicBezTo>
                <a:cubicBezTo>
                  <a:pt x="497" y="231"/>
                  <a:pt x="496" y="230"/>
                  <a:pt x="495" y="230"/>
                </a:cubicBezTo>
                <a:cubicBezTo>
                  <a:pt x="214" y="8"/>
                  <a:pt x="214" y="8"/>
                  <a:pt x="214" y="8"/>
                </a:cubicBezTo>
                <a:cubicBezTo>
                  <a:pt x="208" y="2"/>
                  <a:pt x="201" y="0"/>
                  <a:pt x="195" y="0"/>
                </a:cubicBezTo>
                <a:cubicBezTo>
                  <a:pt x="185" y="0"/>
                  <a:pt x="173" y="6"/>
                  <a:pt x="170" y="23"/>
                </a:cubicBezTo>
                <a:cubicBezTo>
                  <a:pt x="169" y="29"/>
                  <a:pt x="169" y="35"/>
                  <a:pt x="169" y="35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2" y="166"/>
                  <a:pt x="13" y="173"/>
                  <a:pt x="8" y="179"/>
                </a:cubicBezTo>
                <a:cubicBezTo>
                  <a:pt x="0" y="189"/>
                  <a:pt x="0" y="201"/>
                  <a:pt x="1" y="206"/>
                </a:cubicBezTo>
                <a:cubicBezTo>
                  <a:pt x="1" y="302"/>
                  <a:pt x="1" y="302"/>
                  <a:pt x="1" y="302"/>
                </a:cubicBezTo>
                <a:cubicBezTo>
                  <a:pt x="1" y="328"/>
                  <a:pt x="18" y="340"/>
                  <a:pt x="28" y="344"/>
                </a:cubicBezTo>
                <a:cubicBezTo>
                  <a:pt x="30" y="344"/>
                  <a:pt x="32" y="345"/>
                  <a:pt x="34" y="345"/>
                </a:cubicBezTo>
                <a:cubicBezTo>
                  <a:pt x="167" y="343"/>
                  <a:pt x="167" y="343"/>
                  <a:pt x="167" y="343"/>
                </a:cubicBezTo>
                <a:cubicBezTo>
                  <a:pt x="167" y="490"/>
                  <a:pt x="167" y="490"/>
                  <a:pt x="167" y="490"/>
                </a:cubicBezTo>
                <a:cubicBezTo>
                  <a:pt x="167" y="493"/>
                  <a:pt x="168" y="497"/>
                  <a:pt x="170" y="500"/>
                </a:cubicBezTo>
                <a:cubicBezTo>
                  <a:pt x="173" y="506"/>
                  <a:pt x="181" y="512"/>
                  <a:pt x="192" y="512"/>
                </a:cubicBezTo>
                <a:cubicBezTo>
                  <a:pt x="202" y="512"/>
                  <a:pt x="211" y="508"/>
                  <a:pt x="220" y="499"/>
                </a:cubicBezTo>
                <a:cubicBezTo>
                  <a:pt x="231" y="488"/>
                  <a:pt x="391" y="364"/>
                  <a:pt x="498" y="283"/>
                </a:cubicBezTo>
                <a:cubicBezTo>
                  <a:pt x="499" y="281"/>
                  <a:pt x="508" y="272"/>
                  <a:pt x="509" y="258"/>
                </a:cubicBezTo>
                <a:close/>
                <a:moveTo>
                  <a:pt x="207" y="458"/>
                </a:moveTo>
                <a:cubicBezTo>
                  <a:pt x="207" y="323"/>
                  <a:pt x="207" y="323"/>
                  <a:pt x="207" y="323"/>
                </a:cubicBezTo>
                <a:cubicBezTo>
                  <a:pt x="207" y="317"/>
                  <a:pt x="204" y="312"/>
                  <a:pt x="201" y="309"/>
                </a:cubicBezTo>
                <a:cubicBezTo>
                  <a:pt x="197" y="305"/>
                  <a:pt x="192" y="303"/>
                  <a:pt x="187" y="303"/>
                </a:cubicBezTo>
                <a:cubicBezTo>
                  <a:pt x="186" y="303"/>
                  <a:pt x="186" y="303"/>
                  <a:pt x="186" y="303"/>
                </a:cubicBezTo>
                <a:cubicBezTo>
                  <a:pt x="40" y="305"/>
                  <a:pt x="40" y="305"/>
                  <a:pt x="40" y="305"/>
                </a:cubicBezTo>
                <a:cubicBezTo>
                  <a:pt x="40" y="304"/>
                  <a:pt x="41" y="303"/>
                  <a:pt x="41" y="302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189" y="206"/>
                  <a:pt x="189" y="206"/>
                  <a:pt x="189" y="206"/>
                </a:cubicBezTo>
                <a:cubicBezTo>
                  <a:pt x="200" y="206"/>
                  <a:pt x="209" y="197"/>
                  <a:pt x="209" y="186"/>
                </a:cubicBezTo>
                <a:cubicBezTo>
                  <a:pt x="209" y="55"/>
                  <a:pt x="209" y="55"/>
                  <a:pt x="209" y="55"/>
                </a:cubicBezTo>
                <a:cubicBezTo>
                  <a:pt x="465" y="257"/>
                  <a:pt x="465" y="257"/>
                  <a:pt x="465" y="257"/>
                </a:cubicBezTo>
                <a:cubicBezTo>
                  <a:pt x="417" y="295"/>
                  <a:pt x="257" y="417"/>
                  <a:pt x="207" y="458"/>
                </a:cubicBezTo>
                <a:close/>
              </a:path>
            </a:pathLst>
          </a:custGeom>
          <a:solidFill>
            <a:srgbClr val="84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1" name="Freeform 6"/>
          <p:cNvSpPr>
            <a:spLocks noEditPoints="1"/>
          </p:cNvSpPr>
          <p:nvPr/>
        </p:nvSpPr>
        <p:spPr bwMode="auto">
          <a:xfrm>
            <a:off x="4854576" y="2446338"/>
            <a:ext cx="360363" cy="431800"/>
          </a:xfrm>
          <a:custGeom>
            <a:avLst/>
            <a:gdLst>
              <a:gd name="T0" fmla="*/ 2147483647 w 509"/>
              <a:gd name="T1" fmla="*/ 2147483647 h 512"/>
              <a:gd name="T2" fmla="*/ 2147483647 w 509"/>
              <a:gd name="T3" fmla="*/ 2147483647 h 512"/>
              <a:gd name="T4" fmla="*/ 2147483647 w 509"/>
              <a:gd name="T5" fmla="*/ 2147483647 h 512"/>
              <a:gd name="T6" fmla="*/ 2147483647 w 509"/>
              <a:gd name="T7" fmla="*/ 2147483647 h 512"/>
              <a:gd name="T8" fmla="*/ 2147483647 w 509"/>
              <a:gd name="T9" fmla="*/ 0 h 512"/>
              <a:gd name="T10" fmla="*/ 2147483647 w 509"/>
              <a:gd name="T11" fmla="*/ 2147483647 h 512"/>
              <a:gd name="T12" fmla="*/ 2147483647 w 509"/>
              <a:gd name="T13" fmla="*/ 2147483647 h 512"/>
              <a:gd name="T14" fmla="*/ 2147483647 w 509"/>
              <a:gd name="T15" fmla="*/ 2147483647 h 512"/>
              <a:gd name="T16" fmla="*/ 2147483647 w 509"/>
              <a:gd name="T17" fmla="*/ 2147483647 h 512"/>
              <a:gd name="T18" fmla="*/ 2147483647 w 509"/>
              <a:gd name="T19" fmla="*/ 2147483647 h 512"/>
              <a:gd name="T20" fmla="*/ 2147483647 w 509"/>
              <a:gd name="T21" fmla="*/ 2147483647 h 512"/>
              <a:gd name="T22" fmla="*/ 2147483647 w 509"/>
              <a:gd name="T23" fmla="*/ 2147483647 h 512"/>
              <a:gd name="T24" fmla="*/ 2147483647 w 509"/>
              <a:gd name="T25" fmla="*/ 2147483647 h 512"/>
              <a:gd name="T26" fmla="*/ 2147483647 w 509"/>
              <a:gd name="T27" fmla="*/ 2147483647 h 512"/>
              <a:gd name="T28" fmla="*/ 2147483647 w 509"/>
              <a:gd name="T29" fmla="*/ 2147483647 h 512"/>
              <a:gd name="T30" fmla="*/ 2147483647 w 509"/>
              <a:gd name="T31" fmla="*/ 2147483647 h 512"/>
              <a:gd name="T32" fmla="*/ 2147483647 w 509"/>
              <a:gd name="T33" fmla="*/ 2147483647 h 512"/>
              <a:gd name="T34" fmla="*/ 2147483647 w 509"/>
              <a:gd name="T35" fmla="*/ 2147483647 h 512"/>
              <a:gd name="T36" fmla="*/ 2147483647 w 509"/>
              <a:gd name="T37" fmla="*/ 2147483647 h 512"/>
              <a:gd name="T38" fmla="*/ 2147483647 w 509"/>
              <a:gd name="T39" fmla="*/ 2147483647 h 512"/>
              <a:gd name="T40" fmla="*/ 2147483647 w 509"/>
              <a:gd name="T41" fmla="*/ 2147483647 h 512"/>
              <a:gd name="T42" fmla="*/ 2147483647 w 509"/>
              <a:gd name="T43" fmla="*/ 2147483647 h 512"/>
              <a:gd name="T44" fmla="*/ 2147483647 w 509"/>
              <a:gd name="T45" fmla="*/ 2147483647 h 512"/>
              <a:gd name="T46" fmla="*/ 2147483647 w 509"/>
              <a:gd name="T47" fmla="*/ 2147483647 h 512"/>
              <a:gd name="T48" fmla="*/ 2147483647 w 509"/>
              <a:gd name="T49" fmla="*/ 2147483647 h 512"/>
              <a:gd name="T50" fmla="*/ 2147483647 w 509"/>
              <a:gd name="T51" fmla="*/ 2147483647 h 512"/>
              <a:gd name="T52" fmla="*/ 2147483647 w 509"/>
              <a:gd name="T53" fmla="*/ 2147483647 h 512"/>
              <a:gd name="T54" fmla="*/ 2147483647 w 509"/>
              <a:gd name="T55" fmla="*/ 2147483647 h 512"/>
              <a:gd name="T56" fmla="*/ 2147483647 w 509"/>
              <a:gd name="T57" fmla="*/ 2147483647 h 512"/>
              <a:gd name="T58" fmla="*/ 2147483647 w 509"/>
              <a:gd name="T59" fmla="*/ 2147483647 h 512"/>
              <a:gd name="T60" fmla="*/ 2147483647 w 509"/>
              <a:gd name="T61" fmla="*/ 2147483647 h 512"/>
              <a:gd name="T62" fmla="*/ 2147483647 w 509"/>
              <a:gd name="T63" fmla="*/ 2147483647 h 512"/>
              <a:gd name="T64" fmla="*/ 2147483647 w 509"/>
              <a:gd name="T65" fmla="*/ 2147483647 h 512"/>
              <a:gd name="T66" fmla="*/ 2147483647 w 509"/>
              <a:gd name="T67" fmla="*/ 2147483647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9"/>
              <a:gd name="T103" fmla="*/ 0 h 512"/>
              <a:gd name="T104" fmla="*/ 509 w 509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9" h="512">
                <a:moveTo>
                  <a:pt x="509" y="258"/>
                </a:moveTo>
                <a:cubicBezTo>
                  <a:pt x="509" y="252"/>
                  <a:pt x="507" y="241"/>
                  <a:pt x="497" y="232"/>
                </a:cubicBezTo>
                <a:cubicBezTo>
                  <a:pt x="497" y="231"/>
                  <a:pt x="496" y="230"/>
                  <a:pt x="495" y="230"/>
                </a:cubicBezTo>
                <a:cubicBezTo>
                  <a:pt x="214" y="8"/>
                  <a:pt x="214" y="8"/>
                  <a:pt x="214" y="8"/>
                </a:cubicBezTo>
                <a:cubicBezTo>
                  <a:pt x="208" y="2"/>
                  <a:pt x="201" y="0"/>
                  <a:pt x="195" y="0"/>
                </a:cubicBezTo>
                <a:cubicBezTo>
                  <a:pt x="185" y="0"/>
                  <a:pt x="173" y="6"/>
                  <a:pt x="170" y="23"/>
                </a:cubicBezTo>
                <a:cubicBezTo>
                  <a:pt x="169" y="29"/>
                  <a:pt x="169" y="35"/>
                  <a:pt x="169" y="35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2" y="166"/>
                  <a:pt x="13" y="173"/>
                  <a:pt x="8" y="179"/>
                </a:cubicBezTo>
                <a:cubicBezTo>
                  <a:pt x="0" y="189"/>
                  <a:pt x="0" y="201"/>
                  <a:pt x="1" y="206"/>
                </a:cubicBezTo>
                <a:cubicBezTo>
                  <a:pt x="1" y="302"/>
                  <a:pt x="1" y="302"/>
                  <a:pt x="1" y="302"/>
                </a:cubicBezTo>
                <a:cubicBezTo>
                  <a:pt x="1" y="328"/>
                  <a:pt x="18" y="340"/>
                  <a:pt x="28" y="344"/>
                </a:cubicBezTo>
                <a:cubicBezTo>
                  <a:pt x="30" y="344"/>
                  <a:pt x="32" y="345"/>
                  <a:pt x="34" y="345"/>
                </a:cubicBezTo>
                <a:cubicBezTo>
                  <a:pt x="167" y="343"/>
                  <a:pt x="167" y="343"/>
                  <a:pt x="167" y="343"/>
                </a:cubicBezTo>
                <a:cubicBezTo>
                  <a:pt x="167" y="490"/>
                  <a:pt x="167" y="490"/>
                  <a:pt x="167" y="490"/>
                </a:cubicBezTo>
                <a:cubicBezTo>
                  <a:pt x="167" y="493"/>
                  <a:pt x="168" y="497"/>
                  <a:pt x="170" y="500"/>
                </a:cubicBezTo>
                <a:cubicBezTo>
                  <a:pt x="173" y="506"/>
                  <a:pt x="181" y="512"/>
                  <a:pt x="192" y="512"/>
                </a:cubicBezTo>
                <a:cubicBezTo>
                  <a:pt x="202" y="512"/>
                  <a:pt x="211" y="508"/>
                  <a:pt x="220" y="499"/>
                </a:cubicBezTo>
                <a:cubicBezTo>
                  <a:pt x="231" y="488"/>
                  <a:pt x="391" y="364"/>
                  <a:pt x="498" y="283"/>
                </a:cubicBezTo>
                <a:cubicBezTo>
                  <a:pt x="499" y="281"/>
                  <a:pt x="508" y="272"/>
                  <a:pt x="509" y="258"/>
                </a:cubicBezTo>
                <a:close/>
                <a:moveTo>
                  <a:pt x="207" y="458"/>
                </a:moveTo>
                <a:cubicBezTo>
                  <a:pt x="207" y="323"/>
                  <a:pt x="207" y="323"/>
                  <a:pt x="207" y="323"/>
                </a:cubicBezTo>
                <a:cubicBezTo>
                  <a:pt x="207" y="317"/>
                  <a:pt x="204" y="312"/>
                  <a:pt x="201" y="309"/>
                </a:cubicBezTo>
                <a:cubicBezTo>
                  <a:pt x="197" y="305"/>
                  <a:pt x="192" y="303"/>
                  <a:pt x="187" y="303"/>
                </a:cubicBezTo>
                <a:cubicBezTo>
                  <a:pt x="186" y="303"/>
                  <a:pt x="186" y="303"/>
                  <a:pt x="186" y="303"/>
                </a:cubicBezTo>
                <a:cubicBezTo>
                  <a:pt x="40" y="305"/>
                  <a:pt x="40" y="305"/>
                  <a:pt x="40" y="305"/>
                </a:cubicBezTo>
                <a:cubicBezTo>
                  <a:pt x="40" y="304"/>
                  <a:pt x="41" y="303"/>
                  <a:pt x="41" y="302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189" y="206"/>
                  <a:pt x="189" y="206"/>
                  <a:pt x="189" y="206"/>
                </a:cubicBezTo>
                <a:cubicBezTo>
                  <a:pt x="200" y="206"/>
                  <a:pt x="209" y="197"/>
                  <a:pt x="209" y="186"/>
                </a:cubicBezTo>
                <a:cubicBezTo>
                  <a:pt x="209" y="55"/>
                  <a:pt x="209" y="55"/>
                  <a:pt x="209" y="55"/>
                </a:cubicBezTo>
                <a:cubicBezTo>
                  <a:pt x="465" y="257"/>
                  <a:pt x="465" y="257"/>
                  <a:pt x="465" y="257"/>
                </a:cubicBezTo>
                <a:cubicBezTo>
                  <a:pt x="417" y="295"/>
                  <a:pt x="257" y="417"/>
                  <a:pt x="207" y="458"/>
                </a:cubicBezTo>
                <a:close/>
              </a:path>
            </a:pathLst>
          </a:custGeom>
          <a:solidFill>
            <a:srgbClr val="84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2" name="Freeform 6"/>
          <p:cNvSpPr>
            <a:spLocks noEditPoints="1"/>
          </p:cNvSpPr>
          <p:nvPr/>
        </p:nvSpPr>
        <p:spPr bwMode="auto">
          <a:xfrm>
            <a:off x="4854576" y="3343275"/>
            <a:ext cx="360363" cy="431800"/>
          </a:xfrm>
          <a:custGeom>
            <a:avLst/>
            <a:gdLst>
              <a:gd name="T0" fmla="*/ 2147483647 w 509"/>
              <a:gd name="T1" fmla="*/ 2147483647 h 512"/>
              <a:gd name="T2" fmla="*/ 2147483647 w 509"/>
              <a:gd name="T3" fmla="*/ 2147483647 h 512"/>
              <a:gd name="T4" fmla="*/ 2147483647 w 509"/>
              <a:gd name="T5" fmla="*/ 2147483647 h 512"/>
              <a:gd name="T6" fmla="*/ 2147483647 w 509"/>
              <a:gd name="T7" fmla="*/ 2147483647 h 512"/>
              <a:gd name="T8" fmla="*/ 2147483647 w 509"/>
              <a:gd name="T9" fmla="*/ 0 h 512"/>
              <a:gd name="T10" fmla="*/ 2147483647 w 509"/>
              <a:gd name="T11" fmla="*/ 2147483647 h 512"/>
              <a:gd name="T12" fmla="*/ 2147483647 w 509"/>
              <a:gd name="T13" fmla="*/ 2147483647 h 512"/>
              <a:gd name="T14" fmla="*/ 2147483647 w 509"/>
              <a:gd name="T15" fmla="*/ 2147483647 h 512"/>
              <a:gd name="T16" fmla="*/ 2147483647 w 509"/>
              <a:gd name="T17" fmla="*/ 2147483647 h 512"/>
              <a:gd name="T18" fmla="*/ 2147483647 w 509"/>
              <a:gd name="T19" fmla="*/ 2147483647 h 512"/>
              <a:gd name="T20" fmla="*/ 2147483647 w 509"/>
              <a:gd name="T21" fmla="*/ 2147483647 h 512"/>
              <a:gd name="T22" fmla="*/ 2147483647 w 509"/>
              <a:gd name="T23" fmla="*/ 2147483647 h 512"/>
              <a:gd name="T24" fmla="*/ 2147483647 w 509"/>
              <a:gd name="T25" fmla="*/ 2147483647 h 512"/>
              <a:gd name="T26" fmla="*/ 2147483647 w 509"/>
              <a:gd name="T27" fmla="*/ 2147483647 h 512"/>
              <a:gd name="T28" fmla="*/ 2147483647 w 509"/>
              <a:gd name="T29" fmla="*/ 2147483647 h 512"/>
              <a:gd name="T30" fmla="*/ 2147483647 w 509"/>
              <a:gd name="T31" fmla="*/ 2147483647 h 512"/>
              <a:gd name="T32" fmla="*/ 2147483647 w 509"/>
              <a:gd name="T33" fmla="*/ 2147483647 h 512"/>
              <a:gd name="T34" fmla="*/ 2147483647 w 509"/>
              <a:gd name="T35" fmla="*/ 2147483647 h 512"/>
              <a:gd name="T36" fmla="*/ 2147483647 w 509"/>
              <a:gd name="T37" fmla="*/ 2147483647 h 512"/>
              <a:gd name="T38" fmla="*/ 2147483647 w 509"/>
              <a:gd name="T39" fmla="*/ 2147483647 h 512"/>
              <a:gd name="T40" fmla="*/ 2147483647 w 509"/>
              <a:gd name="T41" fmla="*/ 2147483647 h 512"/>
              <a:gd name="T42" fmla="*/ 2147483647 w 509"/>
              <a:gd name="T43" fmla="*/ 2147483647 h 512"/>
              <a:gd name="T44" fmla="*/ 2147483647 w 509"/>
              <a:gd name="T45" fmla="*/ 2147483647 h 512"/>
              <a:gd name="T46" fmla="*/ 2147483647 w 509"/>
              <a:gd name="T47" fmla="*/ 2147483647 h 512"/>
              <a:gd name="T48" fmla="*/ 2147483647 w 509"/>
              <a:gd name="T49" fmla="*/ 2147483647 h 512"/>
              <a:gd name="T50" fmla="*/ 2147483647 w 509"/>
              <a:gd name="T51" fmla="*/ 2147483647 h 512"/>
              <a:gd name="T52" fmla="*/ 2147483647 w 509"/>
              <a:gd name="T53" fmla="*/ 2147483647 h 512"/>
              <a:gd name="T54" fmla="*/ 2147483647 w 509"/>
              <a:gd name="T55" fmla="*/ 2147483647 h 512"/>
              <a:gd name="T56" fmla="*/ 2147483647 w 509"/>
              <a:gd name="T57" fmla="*/ 2147483647 h 512"/>
              <a:gd name="T58" fmla="*/ 2147483647 w 509"/>
              <a:gd name="T59" fmla="*/ 2147483647 h 512"/>
              <a:gd name="T60" fmla="*/ 2147483647 w 509"/>
              <a:gd name="T61" fmla="*/ 2147483647 h 512"/>
              <a:gd name="T62" fmla="*/ 2147483647 w 509"/>
              <a:gd name="T63" fmla="*/ 2147483647 h 512"/>
              <a:gd name="T64" fmla="*/ 2147483647 w 509"/>
              <a:gd name="T65" fmla="*/ 2147483647 h 512"/>
              <a:gd name="T66" fmla="*/ 2147483647 w 509"/>
              <a:gd name="T67" fmla="*/ 2147483647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9"/>
              <a:gd name="T103" fmla="*/ 0 h 512"/>
              <a:gd name="T104" fmla="*/ 509 w 509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9" h="512">
                <a:moveTo>
                  <a:pt x="509" y="258"/>
                </a:moveTo>
                <a:cubicBezTo>
                  <a:pt x="509" y="252"/>
                  <a:pt x="507" y="241"/>
                  <a:pt x="497" y="232"/>
                </a:cubicBezTo>
                <a:cubicBezTo>
                  <a:pt x="497" y="231"/>
                  <a:pt x="496" y="230"/>
                  <a:pt x="495" y="230"/>
                </a:cubicBezTo>
                <a:cubicBezTo>
                  <a:pt x="214" y="8"/>
                  <a:pt x="214" y="8"/>
                  <a:pt x="214" y="8"/>
                </a:cubicBezTo>
                <a:cubicBezTo>
                  <a:pt x="208" y="2"/>
                  <a:pt x="201" y="0"/>
                  <a:pt x="195" y="0"/>
                </a:cubicBezTo>
                <a:cubicBezTo>
                  <a:pt x="185" y="0"/>
                  <a:pt x="173" y="6"/>
                  <a:pt x="170" y="23"/>
                </a:cubicBezTo>
                <a:cubicBezTo>
                  <a:pt x="169" y="29"/>
                  <a:pt x="169" y="35"/>
                  <a:pt x="169" y="35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2" y="166"/>
                  <a:pt x="13" y="173"/>
                  <a:pt x="8" y="179"/>
                </a:cubicBezTo>
                <a:cubicBezTo>
                  <a:pt x="0" y="189"/>
                  <a:pt x="0" y="201"/>
                  <a:pt x="1" y="206"/>
                </a:cubicBezTo>
                <a:cubicBezTo>
                  <a:pt x="1" y="302"/>
                  <a:pt x="1" y="302"/>
                  <a:pt x="1" y="302"/>
                </a:cubicBezTo>
                <a:cubicBezTo>
                  <a:pt x="1" y="328"/>
                  <a:pt x="18" y="340"/>
                  <a:pt x="28" y="344"/>
                </a:cubicBezTo>
                <a:cubicBezTo>
                  <a:pt x="30" y="344"/>
                  <a:pt x="32" y="345"/>
                  <a:pt x="34" y="345"/>
                </a:cubicBezTo>
                <a:cubicBezTo>
                  <a:pt x="167" y="343"/>
                  <a:pt x="167" y="343"/>
                  <a:pt x="167" y="343"/>
                </a:cubicBezTo>
                <a:cubicBezTo>
                  <a:pt x="167" y="490"/>
                  <a:pt x="167" y="490"/>
                  <a:pt x="167" y="490"/>
                </a:cubicBezTo>
                <a:cubicBezTo>
                  <a:pt x="167" y="493"/>
                  <a:pt x="168" y="497"/>
                  <a:pt x="170" y="500"/>
                </a:cubicBezTo>
                <a:cubicBezTo>
                  <a:pt x="173" y="506"/>
                  <a:pt x="181" y="512"/>
                  <a:pt x="192" y="512"/>
                </a:cubicBezTo>
                <a:cubicBezTo>
                  <a:pt x="202" y="512"/>
                  <a:pt x="211" y="508"/>
                  <a:pt x="220" y="499"/>
                </a:cubicBezTo>
                <a:cubicBezTo>
                  <a:pt x="231" y="488"/>
                  <a:pt x="391" y="364"/>
                  <a:pt x="498" y="283"/>
                </a:cubicBezTo>
                <a:cubicBezTo>
                  <a:pt x="499" y="281"/>
                  <a:pt x="508" y="272"/>
                  <a:pt x="509" y="258"/>
                </a:cubicBezTo>
                <a:close/>
                <a:moveTo>
                  <a:pt x="207" y="458"/>
                </a:moveTo>
                <a:cubicBezTo>
                  <a:pt x="207" y="323"/>
                  <a:pt x="207" y="323"/>
                  <a:pt x="207" y="323"/>
                </a:cubicBezTo>
                <a:cubicBezTo>
                  <a:pt x="207" y="317"/>
                  <a:pt x="204" y="312"/>
                  <a:pt x="201" y="309"/>
                </a:cubicBezTo>
                <a:cubicBezTo>
                  <a:pt x="197" y="305"/>
                  <a:pt x="192" y="303"/>
                  <a:pt x="187" y="303"/>
                </a:cubicBezTo>
                <a:cubicBezTo>
                  <a:pt x="186" y="303"/>
                  <a:pt x="186" y="303"/>
                  <a:pt x="186" y="303"/>
                </a:cubicBezTo>
                <a:cubicBezTo>
                  <a:pt x="40" y="305"/>
                  <a:pt x="40" y="305"/>
                  <a:pt x="40" y="305"/>
                </a:cubicBezTo>
                <a:cubicBezTo>
                  <a:pt x="40" y="304"/>
                  <a:pt x="41" y="303"/>
                  <a:pt x="41" y="302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189" y="206"/>
                  <a:pt x="189" y="206"/>
                  <a:pt x="189" y="206"/>
                </a:cubicBezTo>
                <a:cubicBezTo>
                  <a:pt x="200" y="206"/>
                  <a:pt x="209" y="197"/>
                  <a:pt x="209" y="186"/>
                </a:cubicBezTo>
                <a:cubicBezTo>
                  <a:pt x="209" y="55"/>
                  <a:pt x="209" y="55"/>
                  <a:pt x="209" y="55"/>
                </a:cubicBezTo>
                <a:cubicBezTo>
                  <a:pt x="465" y="257"/>
                  <a:pt x="465" y="257"/>
                  <a:pt x="465" y="257"/>
                </a:cubicBezTo>
                <a:cubicBezTo>
                  <a:pt x="417" y="295"/>
                  <a:pt x="257" y="417"/>
                  <a:pt x="207" y="458"/>
                </a:cubicBezTo>
                <a:close/>
              </a:path>
            </a:pathLst>
          </a:custGeom>
          <a:solidFill>
            <a:srgbClr val="84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3" name="Freeform 6"/>
          <p:cNvSpPr>
            <a:spLocks noEditPoints="1"/>
          </p:cNvSpPr>
          <p:nvPr/>
        </p:nvSpPr>
        <p:spPr bwMode="auto">
          <a:xfrm>
            <a:off x="4854576" y="4240213"/>
            <a:ext cx="360363" cy="431800"/>
          </a:xfrm>
          <a:custGeom>
            <a:avLst/>
            <a:gdLst>
              <a:gd name="T0" fmla="*/ 2147483647 w 509"/>
              <a:gd name="T1" fmla="*/ 2147483647 h 512"/>
              <a:gd name="T2" fmla="*/ 2147483647 w 509"/>
              <a:gd name="T3" fmla="*/ 2147483647 h 512"/>
              <a:gd name="T4" fmla="*/ 2147483647 w 509"/>
              <a:gd name="T5" fmla="*/ 2147483647 h 512"/>
              <a:gd name="T6" fmla="*/ 2147483647 w 509"/>
              <a:gd name="T7" fmla="*/ 2147483647 h 512"/>
              <a:gd name="T8" fmla="*/ 2147483647 w 509"/>
              <a:gd name="T9" fmla="*/ 0 h 512"/>
              <a:gd name="T10" fmla="*/ 2147483647 w 509"/>
              <a:gd name="T11" fmla="*/ 2147483647 h 512"/>
              <a:gd name="T12" fmla="*/ 2147483647 w 509"/>
              <a:gd name="T13" fmla="*/ 2147483647 h 512"/>
              <a:gd name="T14" fmla="*/ 2147483647 w 509"/>
              <a:gd name="T15" fmla="*/ 2147483647 h 512"/>
              <a:gd name="T16" fmla="*/ 2147483647 w 509"/>
              <a:gd name="T17" fmla="*/ 2147483647 h 512"/>
              <a:gd name="T18" fmla="*/ 2147483647 w 509"/>
              <a:gd name="T19" fmla="*/ 2147483647 h 512"/>
              <a:gd name="T20" fmla="*/ 2147483647 w 509"/>
              <a:gd name="T21" fmla="*/ 2147483647 h 512"/>
              <a:gd name="T22" fmla="*/ 2147483647 w 509"/>
              <a:gd name="T23" fmla="*/ 2147483647 h 512"/>
              <a:gd name="T24" fmla="*/ 2147483647 w 509"/>
              <a:gd name="T25" fmla="*/ 2147483647 h 512"/>
              <a:gd name="T26" fmla="*/ 2147483647 w 509"/>
              <a:gd name="T27" fmla="*/ 2147483647 h 512"/>
              <a:gd name="T28" fmla="*/ 2147483647 w 509"/>
              <a:gd name="T29" fmla="*/ 2147483647 h 512"/>
              <a:gd name="T30" fmla="*/ 2147483647 w 509"/>
              <a:gd name="T31" fmla="*/ 2147483647 h 512"/>
              <a:gd name="T32" fmla="*/ 2147483647 w 509"/>
              <a:gd name="T33" fmla="*/ 2147483647 h 512"/>
              <a:gd name="T34" fmla="*/ 2147483647 w 509"/>
              <a:gd name="T35" fmla="*/ 2147483647 h 512"/>
              <a:gd name="T36" fmla="*/ 2147483647 w 509"/>
              <a:gd name="T37" fmla="*/ 2147483647 h 512"/>
              <a:gd name="T38" fmla="*/ 2147483647 w 509"/>
              <a:gd name="T39" fmla="*/ 2147483647 h 512"/>
              <a:gd name="T40" fmla="*/ 2147483647 w 509"/>
              <a:gd name="T41" fmla="*/ 2147483647 h 512"/>
              <a:gd name="T42" fmla="*/ 2147483647 w 509"/>
              <a:gd name="T43" fmla="*/ 2147483647 h 512"/>
              <a:gd name="T44" fmla="*/ 2147483647 w 509"/>
              <a:gd name="T45" fmla="*/ 2147483647 h 512"/>
              <a:gd name="T46" fmla="*/ 2147483647 w 509"/>
              <a:gd name="T47" fmla="*/ 2147483647 h 512"/>
              <a:gd name="T48" fmla="*/ 2147483647 w 509"/>
              <a:gd name="T49" fmla="*/ 2147483647 h 512"/>
              <a:gd name="T50" fmla="*/ 2147483647 w 509"/>
              <a:gd name="T51" fmla="*/ 2147483647 h 512"/>
              <a:gd name="T52" fmla="*/ 2147483647 w 509"/>
              <a:gd name="T53" fmla="*/ 2147483647 h 512"/>
              <a:gd name="T54" fmla="*/ 2147483647 w 509"/>
              <a:gd name="T55" fmla="*/ 2147483647 h 512"/>
              <a:gd name="T56" fmla="*/ 2147483647 w 509"/>
              <a:gd name="T57" fmla="*/ 2147483647 h 512"/>
              <a:gd name="T58" fmla="*/ 2147483647 w 509"/>
              <a:gd name="T59" fmla="*/ 2147483647 h 512"/>
              <a:gd name="T60" fmla="*/ 2147483647 w 509"/>
              <a:gd name="T61" fmla="*/ 2147483647 h 512"/>
              <a:gd name="T62" fmla="*/ 2147483647 w 509"/>
              <a:gd name="T63" fmla="*/ 2147483647 h 512"/>
              <a:gd name="T64" fmla="*/ 2147483647 w 509"/>
              <a:gd name="T65" fmla="*/ 2147483647 h 512"/>
              <a:gd name="T66" fmla="*/ 2147483647 w 509"/>
              <a:gd name="T67" fmla="*/ 2147483647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9"/>
              <a:gd name="T103" fmla="*/ 0 h 512"/>
              <a:gd name="T104" fmla="*/ 509 w 509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9" h="512">
                <a:moveTo>
                  <a:pt x="509" y="258"/>
                </a:moveTo>
                <a:cubicBezTo>
                  <a:pt x="509" y="252"/>
                  <a:pt x="507" y="241"/>
                  <a:pt x="497" y="232"/>
                </a:cubicBezTo>
                <a:cubicBezTo>
                  <a:pt x="497" y="231"/>
                  <a:pt x="496" y="230"/>
                  <a:pt x="495" y="230"/>
                </a:cubicBezTo>
                <a:cubicBezTo>
                  <a:pt x="214" y="8"/>
                  <a:pt x="214" y="8"/>
                  <a:pt x="214" y="8"/>
                </a:cubicBezTo>
                <a:cubicBezTo>
                  <a:pt x="208" y="2"/>
                  <a:pt x="201" y="0"/>
                  <a:pt x="195" y="0"/>
                </a:cubicBezTo>
                <a:cubicBezTo>
                  <a:pt x="185" y="0"/>
                  <a:pt x="173" y="6"/>
                  <a:pt x="170" y="23"/>
                </a:cubicBezTo>
                <a:cubicBezTo>
                  <a:pt x="169" y="29"/>
                  <a:pt x="169" y="35"/>
                  <a:pt x="169" y="35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2" y="166"/>
                  <a:pt x="13" y="173"/>
                  <a:pt x="8" y="179"/>
                </a:cubicBezTo>
                <a:cubicBezTo>
                  <a:pt x="0" y="189"/>
                  <a:pt x="0" y="201"/>
                  <a:pt x="1" y="206"/>
                </a:cubicBezTo>
                <a:cubicBezTo>
                  <a:pt x="1" y="302"/>
                  <a:pt x="1" y="302"/>
                  <a:pt x="1" y="302"/>
                </a:cubicBezTo>
                <a:cubicBezTo>
                  <a:pt x="1" y="328"/>
                  <a:pt x="18" y="340"/>
                  <a:pt x="28" y="344"/>
                </a:cubicBezTo>
                <a:cubicBezTo>
                  <a:pt x="30" y="344"/>
                  <a:pt x="32" y="345"/>
                  <a:pt x="34" y="345"/>
                </a:cubicBezTo>
                <a:cubicBezTo>
                  <a:pt x="167" y="343"/>
                  <a:pt x="167" y="343"/>
                  <a:pt x="167" y="343"/>
                </a:cubicBezTo>
                <a:cubicBezTo>
                  <a:pt x="167" y="490"/>
                  <a:pt x="167" y="490"/>
                  <a:pt x="167" y="490"/>
                </a:cubicBezTo>
                <a:cubicBezTo>
                  <a:pt x="167" y="493"/>
                  <a:pt x="168" y="497"/>
                  <a:pt x="170" y="500"/>
                </a:cubicBezTo>
                <a:cubicBezTo>
                  <a:pt x="173" y="506"/>
                  <a:pt x="181" y="512"/>
                  <a:pt x="192" y="512"/>
                </a:cubicBezTo>
                <a:cubicBezTo>
                  <a:pt x="202" y="512"/>
                  <a:pt x="211" y="508"/>
                  <a:pt x="220" y="499"/>
                </a:cubicBezTo>
                <a:cubicBezTo>
                  <a:pt x="231" y="488"/>
                  <a:pt x="391" y="364"/>
                  <a:pt x="498" y="283"/>
                </a:cubicBezTo>
                <a:cubicBezTo>
                  <a:pt x="499" y="281"/>
                  <a:pt x="508" y="272"/>
                  <a:pt x="509" y="258"/>
                </a:cubicBezTo>
                <a:close/>
                <a:moveTo>
                  <a:pt x="207" y="458"/>
                </a:moveTo>
                <a:cubicBezTo>
                  <a:pt x="207" y="323"/>
                  <a:pt x="207" y="323"/>
                  <a:pt x="207" y="323"/>
                </a:cubicBezTo>
                <a:cubicBezTo>
                  <a:pt x="207" y="317"/>
                  <a:pt x="204" y="312"/>
                  <a:pt x="201" y="309"/>
                </a:cubicBezTo>
                <a:cubicBezTo>
                  <a:pt x="197" y="305"/>
                  <a:pt x="192" y="303"/>
                  <a:pt x="187" y="303"/>
                </a:cubicBezTo>
                <a:cubicBezTo>
                  <a:pt x="186" y="303"/>
                  <a:pt x="186" y="303"/>
                  <a:pt x="186" y="303"/>
                </a:cubicBezTo>
                <a:cubicBezTo>
                  <a:pt x="40" y="305"/>
                  <a:pt x="40" y="305"/>
                  <a:pt x="40" y="305"/>
                </a:cubicBezTo>
                <a:cubicBezTo>
                  <a:pt x="40" y="304"/>
                  <a:pt x="41" y="303"/>
                  <a:pt x="41" y="302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189" y="206"/>
                  <a:pt x="189" y="206"/>
                  <a:pt x="189" y="206"/>
                </a:cubicBezTo>
                <a:cubicBezTo>
                  <a:pt x="200" y="206"/>
                  <a:pt x="209" y="197"/>
                  <a:pt x="209" y="186"/>
                </a:cubicBezTo>
                <a:cubicBezTo>
                  <a:pt x="209" y="55"/>
                  <a:pt x="209" y="55"/>
                  <a:pt x="209" y="55"/>
                </a:cubicBezTo>
                <a:cubicBezTo>
                  <a:pt x="465" y="257"/>
                  <a:pt x="465" y="257"/>
                  <a:pt x="465" y="257"/>
                </a:cubicBezTo>
                <a:cubicBezTo>
                  <a:pt x="417" y="295"/>
                  <a:pt x="257" y="417"/>
                  <a:pt x="207" y="458"/>
                </a:cubicBezTo>
                <a:close/>
              </a:path>
            </a:pathLst>
          </a:custGeom>
          <a:solidFill>
            <a:srgbClr val="84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4" name="Freeform 6"/>
          <p:cNvSpPr>
            <a:spLocks noEditPoints="1"/>
          </p:cNvSpPr>
          <p:nvPr/>
        </p:nvSpPr>
        <p:spPr bwMode="auto">
          <a:xfrm>
            <a:off x="4854576" y="5137150"/>
            <a:ext cx="360363" cy="431800"/>
          </a:xfrm>
          <a:custGeom>
            <a:avLst/>
            <a:gdLst>
              <a:gd name="T0" fmla="*/ 2147483647 w 509"/>
              <a:gd name="T1" fmla="*/ 2147483647 h 512"/>
              <a:gd name="T2" fmla="*/ 2147483647 w 509"/>
              <a:gd name="T3" fmla="*/ 2147483647 h 512"/>
              <a:gd name="T4" fmla="*/ 2147483647 w 509"/>
              <a:gd name="T5" fmla="*/ 2147483647 h 512"/>
              <a:gd name="T6" fmla="*/ 2147483647 w 509"/>
              <a:gd name="T7" fmla="*/ 2147483647 h 512"/>
              <a:gd name="T8" fmla="*/ 2147483647 w 509"/>
              <a:gd name="T9" fmla="*/ 0 h 512"/>
              <a:gd name="T10" fmla="*/ 2147483647 w 509"/>
              <a:gd name="T11" fmla="*/ 2147483647 h 512"/>
              <a:gd name="T12" fmla="*/ 2147483647 w 509"/>
              <a:gd name="T13" fmla="*/ 2147483647 h 512"/>
              <a:gd name="T14" fmla="*/ 2147483647 w 509"/>
              <a:gd name="T15" fmla="*/ 2147483647 h 512"/>
              <a:gd name="T16" fmla="*/ 2147483647 w 509"/>
              <a:gd name="T17" fmla="*/ 2147483647 h 512"/>
              <a:gd name="T18" fmla="*/ 2147483647 w 509"/>
              <a:gd name="T19" fmla="*/ 2147483647 h 512"/>
              <a:gd name="T20" fmla="*/ 2147483647 w 509"/>
              <a:gd name="T21" fmla="*/ 2147483647 h 512"/>
              <a:gd name="T22" fmla="*/ 2147483647 w 509"/>
              <a:gd name="T23" fmla="*/ 2147483647 h 512"/>
              <a:gd name="T24" fmla="*/ 2147483647 w 509"/>
              <a:gd name="T25" fmla="*/ 2147483647 h 512"/>
              <a:gd name="T26" fmla="*/ 2147483647 w 509"/>
              <a:gd name="T27" fmla="*/ 2147483647 h 512"/>
              <a:gd name="T28" fmla="*/ 2147483647 w 509"/>
              <a:gd name="T29" fmla="*/ 2147483647 h 512"/>
              <a:gd name="T30" fmla="*/ 2147483647 w 509"/>
              <a:gd name="T31" fmla="*/ 2147483647 h 512"/>
              <a:gd name="T32" fmla="*/ 2147483647 w 509"/>
              <a:gd name="T33" fmla="*/ 2147483647 h 512"/>
              <a:gd name="T34" fmla="*/ 2147483647 w 509"/>
              <a:gd name="T35" fmla="*/ 2147483647 h 512"/>
              <a:gd name="T36" fmla="*/ 2147483647 w 509"/>
              <a:gd name="T37" fmla="*/ 2147483647 h 512"/>
              <a:gd name="T38" fmla="*/ 2147483647 w 509"/>
              <a:gd name="T39" fmla="*/ 2147483647 h 512"/>
              <a:gd name="T40" fmla="*/ 2147483647 w 509"/>
              <a:gd name="T41" fmla="*/ 2147483647 h 512"/>
              <a:gd name="T42" fmla="*/ 2147483647 w 509"/>
              <a:gd name="T43" fmla="*/ 2147483647 h 512"/>
              <a:gd name="T44" fmla="*/ 2147483647 w 509"/>
              <a:gd name="T45" fmla="*/ 2147483647 h 512"/>
              <a:gd name="T46" fmla="*/ 2147483647 w 509"/>
              <a:gd name="T47" fmla="*/ 2147483647 h 512"/>
              <a:gd name="T48" fmla="*/ 2147483647 w 509"/>
              <a:gd name="T49" fmla="*/ 2147483647 h 512"/>
              <a:gd name="T50" fmla="*/ 2147483647 w 509"/>
              <a:gd name="T51" fmla="*/ 2147483647 h 512"/>
              <a:gd name="T52" fmla="*/ 2147483647 w 509"/>
              <a:gd name="T53" fmla="*/ 2147483647 h 512"/>
              <a:gd name="T54" fmla="*/ 2147483647 w 509"/>
              <a:gd name="T55" fmla="*/ 2147483647 h 512"/>
              <a:gd name="T56" fmla="*/ 2147483647 w 509"/>
              <a:gd name="T57" fmla="*/ 2147483647 h 512"/>
              <a:gd name="T58" fmla="*/ 2147483647 w 509"/>
              <a:gd name="T59" fmla="*/ 2147483647 h 512"/>
              <a:gd name="T60" fmla="*/ 2147483647 w 509"/>
              <a:gd name="T61" fmla="*/ 2147483647 h 512"/>
              <a:gd name="T62" fmla="*/ 2147483647 w 509"/>
              <a:gd name="T63" fmla="*/ 2147483647 h 512"/>
              <a:gd name="T64" fmla="*/ 2147483647 w 509"/>
              <a:gd name="T65" fmla="*/ 2147483647 h 512"/>
              <a:gd name="T66" fmla="*/ 2147483647 w 509"/>
              <a:gd name="T67" fmla="*/ 2147483647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9"/>
              <a:gd name="T103" fmla="*/ 0 h 512"/>
              <a:gd name="T104" fmla="*/ 509 w 509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9" h="512">
                <a:moveTo>
                  <a:pt x="509" y="258"/>
                </a:moveTo>
                <a:cubicBezTo>
                  <a:pt x="509" y="252"/>
                  <a:pt x="507" y="241"/>
                  <a:pt x="497" y="232"/>
                </a:cubicBezTo>
                <a:cubicBezTo>
                  <a:pt x="497" y="231"/>
                  <a:pt x="496" y="230"/>
                  <a:pt x="495" y="230"/>
                </a:cubicBezTo>
                <a:cubicBezTo>
                  <a:pt x="214" y="8"/>
                  <a:pt x="214" y="8"/>
                  <a:pt x="214" y="8"/>
                </a:cubicBezTo>
                <a:cubicBezTo>
                  <a:pt x="208" y="2"/>
                  <a:pt x="201" y="0"/>
                  <a:pt x="195" y="0"/>
                </a:cubicBezTo>
                <a:cubicBezTo>
                  <a:pt x="185" y="0"/>
                  <a:pt x="173" y="6"/>
                  <a:pt x="170" y="23"/>
                </a:cubicBezTo>
                <a:cubicBezTo>
                  <a:pt x="169" y="29"/>
                  <a:pt x="169" y="35"/>
                  <a:pt x="169" y="35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40" y="166"/>
                  <a:pt x="40" y="166"/>
                  <a:pt x="40" y="166"/>
                </a:cubicBezTo>
                <a:cubicBezTo>
                  <a:pt x="22" y="166"/>
                  <a:pt x="13" y="173"/>
                  <a:pt x="8" y="179"/>
                </a:cubicBezTo>
                <a:cubicBezTo>
                  <a:pt x="0" y="189"/>
                  <a:pt x="0" y="201"/>
                  <a:pt x="1" y="206"/>
                </a:cubicBezTo>
                <a:cubicBezTo>
                  <a:pt x="1" y="302"/>
                  <a:pt x="1" y="302"/>
                  <a:pt x="1" y="302"/>
                </a:cubicBezTo>
                <a:cubicBezTo>
                  <a:pt x="1" y="328"/>
                  <a:pt x="18" y="340"/>
                  <a:pt x="28" y="344"/>
                </a:cubicBezTo>
                <a:cubicBezTo>
                  <a:pt x="30" y="344"/>
                  <a:pt x="32" y="345"/>
                  <a:pt x="34" y="345"/>
                </a:cubicBezTo>
                <a:cubicBezTo>
                  <a:pt x="167" y="343"/>
                  <a:pt x="167" y="343"/>
                  <a:pt x="167" y="343"/>
                </a:cubicBezTo>
                <a:cubicBezTo>
                  <a:pt x="167" y="490"/>
                  <a:pt x="167" y="490"/>
                  <a:pt x="167" y="490"/>
                </a:cubicBezTo>
                <a:cubicBezTo>
                  <a:pt x="167" y="493"/>
                  <a:pt x="168" y="497"/>
                  <a:pt x="170" y="500"/>
                </a:cubicBezTo>
                <a:cubicBezTo>
                  <a:pt x="173" y="506"/>
                  <a:pt x="181" y="512"/>
                  <a:pt x="192" y="512"/>
                </a:cubicBezTo>
                <a:cubicBezTo>
                  <a:pt x="202" y="512"/>
                  <a:pt x="211" y="508"/>
                  <a:pt x="220" y="499"/>
                </a:cubicBezTo>
                <a:cubicBezTo>
                  <a:pt x="231" y="488"/>
                  <a:pt x="391" y="364"/>
                  <a:pt x="498" y="283"/>
                </a:cubicBezTo>
                <a:cubicBezTo>
                  <a:pt x="499" y="281"/>
                  <a:pt x="508" y="272"/>
                  <a:pt x="509" y="258"/>
                </a:cubicBezTo>
                <a:close/>
                <a:moveTo>
                  <a:pt x="207" y="458"/>
                </a:moveTo>
                <a:cubicBezTo>
                  <a:pt x="207" y="323"/>
                  <a:pt x="207" y="323"/>
                  <a:pt x="207" y="323"/>
                </a:cubicBezTo>
                <a:cubicBezTo>
                  <a:pt x="207" y="317"/>
                  <a:pt x="204" y="312"/>
                  <a:pt x="201" y="309"/>
                </a:cubicBezTo>
                <a:cubicBezTo>
                  <a:pt x="197" y="305"/>
                  <a:pt x="192" y="303"/>
                  <a:pt x="187" y="303"/>
                </a:cubicBezTo>
                <a:cubicBezTo>
                  <a:pt x="186" y="303"/>
                  <a:pt x="186" y="303"/>
                  <a:pt x="186" y="303"/>
                </a:cubicBezTo>
                <a:cubicBezTo>
                  <a:pt x="40" y="305"/>
                  <a:pt x="40" y="305"/>
                  <a:pt x="40" y="305"/>
                </a:cubicBezTo>
                <a:cubicBezTo>
                  <a:pt x="40" y="304"/>
                  <a:pt x="41" y="303"/>
                  <a:pt x="41" y="302"/>
                </a:cubicBezTo>
                <a:cubicBezTo>
                  <a:pt x="41" y="206"/>
                  <a:pt x="41" y="206"/>
                  <a:pt x="41" y="206"/>
                </a:cubicBezTo>
                <a:cubicBezTo>
                  <a:pt x="189" y="206"/>
                  <a:pt x="189" y="206"/>
                  <a:pt x="189" y="206"/>
                </a:cubicBezTo>
                <a:cubicBezTo>
                  <a:pt x="200" y="206"/>
                  <a:pt x="209" y="197"/>
                  <a:pt x="209" y="186"/>
                </a:cubicBezTo>
                <a:cubicBezTo>
                  <a:pt x="209" y="55"/>
                  <a:pt x="209" y="55"/>
                  <a:pt x="209" y="55"/>
                </a:cubicBezTo>
                <a:cubicBezTo>
                  <a:pt x="465" y="257"/>
                  <a:pt x="465" y="257"/>
                  <a:pt x="465" y="257"/>
                </a:cubicBezTo>
                <a:cubicBezTo>
                  <a:pt x="417" y="295"/>
                  <a:pt x="257" y="417"/>
                  <a:pt x="207" y="458"/>
                </a:cubicBezTo>
                <a:close/>
              </a:path>
            </a:pathLst>
          </a:custGeom>
          <a:solidFill>
            <a:srgbClr val="84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176" name="TextBox 5"/>
          <p:cNvSpPr txBox="1">
            <a:spLocks noChangeArrowheads="1"/>
          </p:cNvSpPr>
          <p:nvPr/>
        </p:nvSpPr>
        <p:spPr bwMode="auto">
          <a:xfrm>
            <a:off x="7982465" y="6515100"/>
            <a:ext cx="1161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UK/CVS-151023</a:t>
            </a:r>
          </a:p>
          <a:p>
            <a:pPr algn="r" eaLnBrk="1" hangingPunct="1"/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Date of prep: July 2015</a:t>
            </a:r>
          </a:p>
        </p:txBody>
      </p:sp>
    </p:spTree>
    <p:extLst>
      <p:ext uri="{BB962C8B-B14F-4D97-AF65-F5344CB8AC3E}">
        <p14:creationId xmlns:p14="http://schemas.microsoft.com/office/powerpoint/2010/main" val="2608006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NOACs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eaLnBrk="1" hangingPunct="1"/>
            <a:r>
              <a:rPr lang="en-GB" sz="4000" dirty="0" smtClean="0"/>
              <a:t>What are they</a:t>
            </a:r>
          </a:p>
          <a:p>
            <a:pPr eaLnBrk="1" hangingPunct="1"/>
            <a:r>
              <a:rPr lang="en-GB" sz="4000" dirty="0" smtClean="0"/>
              <a:t>Are they good</a:t>
            </a:r>
          </a:p>
          <a:p>
            <a:pPr eaLnBrk="1" hangingPunct="1"/>
            <a:r>
              <a:rPr lang="en-GB" sz="4000" dirty="0" smtClean="0"/>
              <a:t>Are they safe</a:t>
            </a:r>
          </a:p>
          <a:p>
            <a:pPr eaLnBrk="1" hangingPunct="1"/>
            <a:r>
              <a:rPr lang="en-GB" sz="4000" dirty="0" smtClean="0"/>
              <a:t>How much are we using</a:t>
            </a:r>
          </a:p>
          <a:p>
            <a:pPr eaLnBrk="1" hangingPunct="1"/>
            <a:r>
              <a:rPr lang="en-GB" sz="4000" dirty="0" smtClean="0"/>
              <a:t>How much will we be using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38" y="251069"/>
            <a:ext cx="8024812" cy="889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Idarucizumab</a:t>
            </a:r>
            <a:r>
              <a:rPr lang="en-US" dirty="0" smtClean="0"/>
              <a:t> mode of action</a:t>
            </a:r>
            <a:endParaRPr lang="en-GB" dirty="0" smtClean="0"/>
          </a:p>
        </p:txBody>
      </p:sp>
      <p:sp>
        <p:nvSpPr>
          <p:cNvPr id="173" name="Rounded Rectangle 172"/>
          <p:cNvSpPr/>
          <p:nvPr/>
        </p:nvSpPr>
        <p:spPr>
          <a:xfrm>
            <a:off x="4841875" y="4537077"/>
            <a:ext cx="2478088" cy="62071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GB" sz="1200" dirty="0" err="1">
                <a:solidFill>
                  <a:schemeClr val="bg1"/>
                </a:solidFill>
              </a:rPr>
              <a:t>Idarucizumab</a:t>
            </a:r>
            <a:r>
              <a:rPr lang="en-GB" sz="1200" dirty="0">
                <a:solidFill>
                  <a:schemeClr val="bg1"/>
                </a:solidFill>
              </a:rPr>
              <a:t> rapidly binds to</a:t>
            </a:r>
            <a:br>
              <a:rPr lang="en-GB" sz="1200" dirty="0">
                <a:solidFill>
                  <a:schemeClr val="bg1"/>
                </a:solidFill>
              </a:rPr>
            </a:br>
            <a:r>
              <a:rPr lang="en-GB" sz="1200" dirty="0">
                <a:solidFill>
                  <a:schemeClr val="bg1"/>
                </a:solidFill>
              </a:rPr>
              <a:t>dabigatran in the plasma</a:t>
            </a:r>
            <a:endParaRPr lang="en-GB" sz="1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731839" y="4537075"/>
            <a:ext cx="2476500" cy="9477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85000"/>
              </a:lnSpc>
              <a:defRPr/>
            </a:pPr>
            <a:r>
              <a:rPr lang="en-GB" sz="1200" dirty="0">
                <a:solidFill>
                  <a:schemeClr val="bg1"/>
                </a:solidFill>
              </a:rPr>
              <a:t>Idarucizumab alters the equilibrium – dabigatran dissociates from thrombin</a:t>
            </a:r>
            <a:endParaRPr lang="en-GB" sz="12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pSp>
        <p:nvGrpSpPr>
          <p:cNvPr id="221190" name="Group 1"/>
          <p:cNvGrpSpPr>
            <a:grpSpLocks/>
          </p:cNvGrpSpPr>
          <p:nvPr/>
        </p:nvGrpSpPr>
        <p:grpSpPr bwMode="auto">
          <a:xfrm>
            <a:off x="273050" y="1908176"/>
            <a:ext cx="8489856" cy="2227263"/>
            <a:chOff x="273050" y="1503363"/>
            <a:chExt cx="8489856" cy="2227262"/>
          </a:xfrm>
        </p:grpSpPr>
        <p:sp>
          <p:nvSpPr>
            <p:cNvPr id="221192" name="Ellipse 20"/>
            <p:cNvSpPr>
              <a:spLocks noChangeArrowheads="1"/>
            </p:cNvSpPr>
            <p:nvPr/>
          </p:nvSpPr>
          <p:spPr bwMode="auto">
            <a:xfrm>
              <a:off x="4935538" y="2693987"/>
              <a:ext cx="69850" cy="66675"/>
            </a:xfrm>
            <a:prstGeom prst="ellipse">
              <a:avLst/>
            </a:prstGeom>
            <a:solidFill>
              <a:srgbClr val="93CDDD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grpSp>
          <p:nvGrpSpPr>
            <p:cNvPr id="221193" name="Gruppieren 101"/>
            <p:cNvGrpSpPr>
              <a:grpSpLocks/>
            </p:cNvGrpSpPr>
            <p:nvPr/>
          </p:nvGrpSpPr>
          <p:grpSpPr bwMode="auto">
            <a:xfrm rot="-4062602">
              <a:off x="5265840" y="2983232"/>
              <a:ext cx="307551" cy="180400"/>
              <a:chOff x="5102941" y="2845349"/>
              <a:chExt cx="327403" cy="227231"/>
            </a:xfrm>
          </p:grpSpPr>
          <p:sp>
            <p:nvSpPr>
              <p:cNvPr id="171" name="Rechteck 126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66" name="Ellipse 127"/>
              <p:cNvSpPr>
                <a:spLocks noChangeArrowheads="1"/>
              </p:cNvSpPr>
              <p:nvPr/>
            </p:nvSpPr>
            <p:spPr bwMode="auto">
              <a:xfrm rot="3528406">
                <a:off x="5145983" y="2810463"/>
                <a:ext cx="161968" cy="15209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194" name="Gruppieren 140"/>
            <p:cNvGrpSpPr>
              <a:grpSpLocks/>
            </p:cNvGrpSpPr>
            <p:nvPr/>
          </p:nvGrpSpPr>
          <p:grpSpPr bwMode="auto">
            <a:xfrm rot="5760631">
              <a:off x="5570265" y="3036227"/>
              <a:ext cx="307551" cy="181904"/>
              <a:chOff x="5102941" y="2845349"/>
              <a:chExt cx="327403" cy="227231"/>
            </a:xfrm>
          </p:grpSpPr>
          <p:sp>
            <p:nvSpPr>
              <p:cNvPr id="169" name="Rechteck 141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62" name="Ellipse 142"/>
              <p:cNvSpPr>
                <a:spLocks noChangeArrowheads="1"/>
              </p:cNvSpPr>
              <p:nvPr/>
            </p:nvSpPr>
            <p:spPr bwMode="auto">
              <a:xfrm rot="3528406">
                <a:off x="5060129" y="2909837"/>
                <a:ext cx="164595" cy="16561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195" name="Gruppieren 143"/>
            <p:cNvGrpSpPr>
              <a:grpSpLocks/>
            </p:cNvGrpSpPr>
            <p:nvPr/>
          </p:nvGrpSpPr>
          <p:grpSpPr bwMode="auto">
            <a:xfrm rot="-2623788">
              <a:off x="5296342" y="3316785"/>
              <a:ext cx="309687" cy="180648"/>
              <a:chOff x="5102941" y="2845349"/>
              <a:chExt cx="327403" cy="227231"/>
            </a:xfrm>
          </p:grpSpPr>
          <p:sp>
            <p:nvSpPr>
              <p:cNvPr id="167" name="Rechteck 144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58" name="Ellipse 145"/>
              <p:cNvSpPr>
                <a:spLocks noChangeArrowheads="1"/>
              </p:cNvSpPr>
              <p:nvPr/>
            </p:nvSpPr>
            <p:spPr bwMode="auto">
              <a:xfrm rot="3528406">
                <a:off x="5099100" y="2868043"/>
                <a:ext cx="147768" cy="14433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196" name="Gruppieren 146"/>
            <p:cNvGrpSpPr>
              <a:grpSpLocks/>
            </p:cNvGrpSpPr>
            <p:nvPr/>
          </p:nvGrpSpPr>
          <p:grpSpPr bwMode="auto">
            <a:xfrm rot="2224594">
              <a:off x="5640607" y="3310813"/>
              <a:ext cx="311190" cy="179156"/>
              <a:chOff x="5102941" y="2845349"/>
              <a:chExt cx="327403" cy="227231"/>
            </a:xfrm>
          </p:grpSpPr>
          <p:sp>
            <p:nvSpPr>
              <p:cNvPr id="165" name="Rechteck 147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54" name="Ellipse 148"/>
              <p:cNvSpPr>
                <a:spLocks noChangeArrowheads="1"/>
              </p:cNvSpPr>
              <p:nvPr/>
            </p:nvSpPr>
            <p:spPr bwMode="auto">
              <a:xfrm rot="3528406">
                <a:off x="5052098" y="2889267"/>
                <a:ext cx="108729" cy="1436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197" name="Gruppieren 149"/>
            <p:cNvGrpSpPr>
              <a:grpSpLocks/>
            </p:cNvGrpSpPr>
            <p:nvPr/>
          </p:nvGrpSpPr>
          <p:grpSpPr bwMode="auto">
            <a:xfrm rot="-5400000">
              <a:off x="5024555" y="3181044"/>
              <a:ext cx="307551" cy="181903"/>
              <a:chOff x="5102941" y="2845349"/>
              <a:chExt cx="327403" cy="227231"/>
            </a:xfrm>
          </p:grpSpPr>
          <p:sp>
            <p:nvSpPr>
              <p:cNvPr id="163" name="Rechteck 150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50" name="Ellipse 151"/>
              <p:cNvSpPr>
                <a:spLocks noChangeArrowheads="1"/>
              </p:cNvSpPr>
              <p:nvPr/>
            </p:nvSpPr>
            <p:spPr bwMode="auto">
              <a:xfrm rot="3528406">
                <a:off x="5108240" y="2879473"/>
                <a:ext cx="144766" cy="1453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198" name="Gruppieren 152"/>
            <p:cNvGrpSpPr>
              <a:grpSpLocks/>
            </p:cNvGrpSpPr>
            <p:nvPr/>
          </p:nvGrpSpPr>
          <p:grpSpPr bwMode="auto">
            <a:xfrm rot="-4062602">
              <a:off x="5060635" y="2373350"/>
              <a:ext cx="307551" cy="181903"/>
              <a:chOff x="5102941" y="2845349"/>
              <a:chExt cx="327403" cy="227231"/>
            </a:xfrm>
          </p:grpSpPr>
          <p:sp>
            <p:nvSpPr>
              <p:cNvPr id="161" name="Rechteck 153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46" name="Ellipse 154"/>
              <p:cNvSpPr>
                <a:spLocks noChangeArrowheads="1"/>
              </p:cNvSpPr>
              <p:nvPr/>
            </p:nvSpPr>
            <p:spPr bwMode="auto">
              <a:xfrm rot="3528406">
                <a:off x="5149720" y="2796242"/>
                <a:ext cx="158647" cy="14871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199" name="Gruppieren 155"/>
            <p:cNvGrpSpPr>
              <a:grpSpLocks/>
            </p:cNvGrpSpPr>
            <p:nvPr/>
          </p:nvGrpSpPr>
          <p:grpSpPr bwMode="auto">
            <a:xfrm rot="5760631">
              <a:off x="5365812" y="2427097"/>
              <a:ext cx="307551" cy="181904"/>
              <a:chOff x="5102941" y="2845349"/>
              <a:chExt cx="327403" cy="227231"/>
            </a:xfrm>
          </p:grpSpPr>
          <p:sp>
            <p:nvSpPr>
              <p:cNvPr id="159" name="Rechteck 156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42" name="Ellipse 157"/>
              <p:cNvSpPr>
                <a:spLocks noChangeArrowheads="1"/>
              </p:cNvSpPr>
              <p:nvPr/>
            </p:nvSpPr>
            <p:spPr bwMode="auto">
              <a:xfrm rot="3528406">
                <a:off x="5068620" y="2966275"/>
                <a:ext cx="124934" cy="15209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0" name="Gruppieren 158"/>
            <p:cNvGrpSpPr>
              <a:grpSpLocks/>
            </p:cNvGrpSpPr>
            <p:nvPr/>
          </p:nvGrpSpPr>
          <p:grpSpPr bwMode="auto">
            <a:xfrm rot="-2623788">
              <a:off x="5091889" y="2707655"/>
              <a:ext cx="309687" cy="180648"/>
              <a:chOff x="5102941" y="2845349"/>
              <a:chExt cx="327403" cy="227231"/>
            </a:xfrm>
          </p:grpSpPr>
          <p:sp>
            <p:nvSpPr>
              <p:cNvPr id="157" name="Rechteck 159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38" name="Ellipse 160"/>
              <p:cNvSpPr>
                <a:spLocks noChangeArrowheads="1"/>
              </p:cNvSpPr>
              <p:nvPr/>
            </p:nvSpPr>
            <p:spPr bwMode="auto">
              <a:xfrm rot="3528406">
                <a:off x="5097960" y="2806090"/>
                <a:ext cx="107831" cy="157762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1" name="Gruppieren 161"/>
            <p:cNvGrpSpPr>
              <a:grpSpLocks/>
            </p:cNvGrpSpPr>
            <p:nvPr/>
          </p:nvGrpSpPr>
          <p:grpSpPr bwMode="auto">
            <a:xfrm rot="2224594">
              <a:off x="5436153" y="2700190"/>
              <a:ext cx="309687" cy="180649"/>
              <a:chOff x="5102941" y="2845349"/>
              <a:chExt cx="327403" cy="227231"/>
            </a:xfrm>
          </p:grpSpPr>
          <p:sp>
            <p:nvSpPr>
              <p:cNvPr id="155" name="Rechteck 162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34" name="Ellipse 163"/>
              <p:cNvSpPr>
                <a:spLocks noChangeArrowheads="1"/>
              </p:cNvSpPr>
              <p:nvPr/>
            </p:nvSpPr>
            <p:spPr bwMode="auto">
              <a:xfrm rot="3528406">
                <a:off x="5030144" y="2890472"/>
                <a:ext cx="145770" cy="14433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2" name="Gruppieren 164"/>
            <p:cNvGrpSpPr>
              <a:grpSpLocks/>
            </p:cNvGrpSpPr>
            <p:nvPr/>
          </p:nvGrpSpPr>
          <p:grpSpPr bwMode="auto">
            <a:xfrm rot="-5400000">
              <a:off x="4819356" y="2571168"/>
              <a:ext cx="309043" cy="181903"/>
              <a:chOff x="5102941" y="2845349"/>
              <a:chExt cx="327403" cy="227231"/>
            </a:xfrm>
          </p:grpSpPr>
          <p:sp>
            <p:nvSpPr>
              <p:cNvPr id="153" name="Rechteck 165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30" name="Ellipse 166"/>
              <p:cNvSpPr>
                <a:spLocks noChangeArrowheads="1"/>
              </p:cNvSpPr>
              <p:nvPr/>
            </p:nvSpPr>
            <p:spPr bwMode="auto">
              <a:xfrm rot="3528406">
                <a:off x="5161340" y="2880247"/>
                <a:ext cx="144765" cy="14295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3" name="Gruppieren 167"/>
            <p:cNvGrpSpPr>
              <a:grpSpLocks/>
            </p:cNvGrpSpPr>
            <p:nvPr/>
          </p:nvGrpSpPr>
          <p:grpSpPr bwMode="auto">
            <a:xfrm rot="-4062602">
              <a:off x="5947603" y="2373350"/>
              <a:ext cx="307551" cy="181903"/>
              <a:chOff x="5102941" y="2845349"/>
              <a:chExt cx="327403" cy="227231"/>
            </a:xfrm>
          </p:grpSpPr>
          <p:sp>
            <p:nvSpPr>
              <p:cNvPr id="151" name="Rechteck 168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26" name="Ellipse 169"/>
              <p:cNvSpPr>
                <a:spLocks noChangeArrowheads="1"/>
              </p:cNvSpPr>
              <p:nvPr/>
            </p:nvSpPr>
            <p:spPr bwMode="auto">
              <a:xfrm rot="3528406">
                <a:off x="5174403" y="2805306"/>
                <a:ext cx="160631" cy="15209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4" name="Gruppieren 170"/>
            <p:cNvGrpSpPr>
              <a:grpSpLocks/>
            </p:cNvGrpSpPr>
            <p:nvPr/>
          </p:nvGrpSpPr>
          <p:grpSpPr bwMode="auto">
            <a:xfrm rot="5760631">
              <a:off x="6252780" y="2427097"/>
              <a:ext cx="307551" cy="181904"/>
              <a:chOff x="5102941" y="2845349"/>
              <a:chExt cx="327403" cy="227231"/>
            </a:xfrm>
          </p:grpSpPr>
          <p:sp>
            <p:nvSpPr>
              <p:cNvPr id="149" name="Rechteck 171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22" name="Ellipse 172"/>
              <p:cNvSpPr>
                <a:spLocks noChangeArrowheads="1"/>
              </p:cNvSpPr>
              <p:nvPr/>
            </p:nvSpPr>
            <p:spPr bwMode="auto">
              <a:xfrm rot="3528406">
                <a:off x="5047127" y="2869528"/>
                <a:ext cx="166578" cy="17913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5" name="Gruppieren 173"/>
            <p:cNvGrpSpPr>
              <a:grpSpLocks/>
            </p:cNvGrpSpPr>
            <p:nvPr/>
          </p:nvGrpSpPr>
          <p:grpSpPr bwMode="auto">
            <a:xfrm rot="-2623788">
              <a:off x="5978857" y="2707655"/>
              <a:ext cx="309687" cy="180648"/>
              <a:chOff x="5102941" y="2845349"/>
              <a:chExt cx="327403" cy="227231"/>
            </a:xfrm>
          </p:grpSpPr>
          <p:sp>
            <p:nvSpPr>
              <p:cNvPr id="147" name="Rechteck 174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18" name="Ellipse 175"/>
              <p:cNvSpPr>
                <a:spLocks noChangeArrowheads="1"/>
              </p:cNvSpPr>
              <p:nvPr/>
            </p:nvSpPr>
            <p:spPr bwMode="auto">
              <a:xfrm rot="3528406">
                <a:off x="5099463" y="2849069"/>
                <a:ext cx="125803" cy="14265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6" name="Gruppieren 176"/>
            <p:cNvGrpSpPr>
              <a:grpSpLocks/>
            </p:cNvGrpSpPr>
            <p:nvPr/>
          </p:nvGrpSpPr>
          <p:grpSpPr bwMode="auto">
            <a:xfrm rot="2224594">
              <a:off x="6360364" y="2709437"/>
              <a:ext cx="309687" cy="180649"/>
              <a:chOff x="5102941" y="2845349"/>
              <a:chExt cx="327403" cy="227231"/>
            </a:xfrm>
          </p:grpSpPr>
          <p:sp>
            <p:nvSpPr>
              <p:cNvPr id="145" name="Rechteck 177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14" name="Ellipse 178"/>
              <p:cNvSpPr>
                <a:spLocks noChangeArrowheads="1"/>
              </p:cNvSpPr>
              <p:nvPr/>
            </p:nvSpPr>
            <p:spPr bwMode="auto">
              <a:xfrm rot="3528406">
                <a:off x="5099699" y="2883085"/>
                <a:ext cx="143773" cy="14433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7" name="Gruppieren 179"/>
            <p:cNvGrpSpPr>
              <a:grpSpLocks/>
            </p:cNvGrpSpPr>
            <p:nvPr/>
          </p:nvGrpSpPr>
          <p:grpSpPr bwMode="auto">
            <a:xfrm rot="-5400000">
              <a:off x="5706324" y="2571168"/>
              <a:ext cx="309043" cy="181903"/>
              <a:chOff x="5102941" y="2845349"/>
              <a:chExt cx="327403" cy="227231"/>
            </a:xfrm>
          </p:grpSpPr>
          <p:sp>
            <p:nvSpPr>
              <p:cNvPr id="143" name="Rechteck 180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10" name="Ellipse 181"/>
              <p:cNvSpPr>
                <a:spLocks noChangeArrowheads="1"/>
              </p:cNvSpPr>
              <p:nvPr/>
            </p:nvSpPr>
            <p:spPr bwMode="auto">
              <a:xfrm rot="3528406">
                <a:off x="5161339" y="2880803"/>
                <a:ext cx="144766" cy="142954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8" name="Gruppieren 182"/>
            <p:cNvGrpSpPr>
              <a:grpSpLocks/>
            </p:cNvGrpSpPr>
            <p:nvPr/>
          </p:nvGrpSpPr>
          <p:grpSpPr bwMode="auto">
            <a:xfrm rot="-4062602">
              <a:off x="6152057" y="3118340"/>
              <a:ext cx="307551" cy="181903"/>
              <a:chOff x="5102941" y="2845349"/>
              <a:chExt cx="327403" cy="227231"/>
            </a:xfrm>
          </p:grpSpPr>
          <p:sp>
            <p:nvSpPr>
              <p:cNvPr id="141" name="Rechteck 183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06" name="Ellipse 184"/>
              <p:cNvSpPr>
                <a:spLocks noChangeArrowheads="1"/>
              </p:cNvSpPr>
              <p:nvPr/>
            </p:nvSpPr>
            <p:spPr bwMode="auto">
              <a:xfrm rot="3528406">
                <a:off x="5109747" y="2838842"/>
                <a:ext cx="115019" cy="12505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09" name="Gruppieren 185"/>
            <p:cNvGrpSpPr>
              <a:grpSpLocks/>
            </p:cNvGrpSpPr>
            <p:nvPr/>
          </p:nvGrpSpPr>
          <p:grpSpPr bwMode="auto">
            <a:xfrm rot="5760631">
              <a:off x="7239352" y="2811174"/>
              <a:ext cx="307551" cy="181904"/>
              <a:chOff x="5102941" y="2845349"/>
              <a:chExt cx="327403" cy="227231"/>
            </a:xfrm>
          </p:grpSpPr>
          <p:sp>
            <p:nvSpPr>
              <p:cNvPr id="139" name="Rechteck 186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302" name="Ellipse 187"/>
              <p:cNvSpPr>
                <a:spLocks noChangeArrowheads="1"/>
              </p:cNvSpPr>
              <p:nvPr/>
            </p:nvSpPr>
            <p:spPr bwMode="auto">
              <a:xfrm rot="3528406">
                <a:off x="5071502" y="2943660"/>
                <a:ext cx="115018" cy="14871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10" name="Gruppieren 188"/>
            <p:cNvGrpSpPr>
              <a:grpSpLocks/>
            </p:cNvGrpSpPr>
            <p:nvPr/>
          </p:nvGrpSpPr>
          <p:grpSpPr bwMode="auto">
            <a:xfrm rot="-2623788">
              <a:off x="6183310" y="3452645"/>
              <a:ext cx="309687" cy="180649"/>
              <a:chOff x="5102941" y="2845349"/>
              <a:chExt cx="327403" cy="227231"/>
            </a:xfrm>
          </p:grpSpPr>
          <p:sp>
            <p:nvSpPr>
              <p:cNvPr id="137" name="Rechteck 189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98" name="Ellipse 190"/>
              <p:cNvSpPr>
                <a:spLocks noChangeArrowheads="1"/>
              </p:cNvSpPr>
              <p:nvPr/>
            </p:nvSpPr>
            <p:spPr bwMode="auto">
              <a:xfrm rot="3528406">
                <a:off x="5101824" y="2873928"/>
                <a:ext cx="145771" cy="14433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11" name="Gruppieren 194"/>
            <p:cNvGrpSpPr>
              <a:grpSpLocks/>
            </p:cNvGrpSpPr>
            <p:nvPr/>
          </p:nvGrpSpPr>
          <p:grpSpPr bwMode="auto">
            <a:xfrm rot="-5400000">
              <a:off x="5910776" y="3316158"/>
              <a:ext cx="309044" cy="181903"/>
              <a:chOff x="5102941" y="2845349"/>
              <a:chExt cx="327403" cy="227231"/>
            </a:xfrm>
          </p:grpSpPr>
          <p:sp>
            <p:nvSpPr>
              <p:cNvPr id="135" name="Rechteck 195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94" name="Ellipse 196"/>
              <p:cNvSpPr>
                <a:spLocks noChangeArrowheads="1"/>
              </p:cNvSpPr>
              <p:nvPr/>
            </p:nvSpPr>
            <p:spPr bwMode="auto">
              <a:xfrm rot="3528406">
                <a:off x="5044093" y="2872511"/>
                <a:ext cx="144766" cy="156409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12" name="Gruppieren 197"/>
            <p:cNvGrpSpPr>
              <a:grpSpLocks/>
            </p:cNvGrpSpPr>
            <p:nvPr/>
          </p:nvGrpSpPr>
          <p:grpSpPr bwMode="auto">
            <a:xfrm rot="-4062602">
              <a:off x="5334242" y="1695544"/>
              <a:ext cx="307551" cy="181903"/>
              <a:chOff x="5102941" y="2845349"/>
              <a:chExt cx="327403" cy="227231"/>
            </a:xfrm>
          </p:grpSpPr>
          <p:sp>
            <p:nvSpPr>
              <p:cNvPr id="133" name="Rechteck 198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90" name="Ellipse 199"/>
              <p:cNvSpPr>
                <a:spLocks noChangeArrowheads="1"/>
              </p:cNvSpPr>
              <p:nvPr/>
            </p:nvSpPr>
            <p:spPr bwMode="auto">
              <a:xfrm rot="3528406">
                <a:off x="5156626" y="2836688"/>
                <a:ext cx="126917" cy="15209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13" name="Gruppieren 200"/>
            <p:cNvGrpSpPr>
              <a:grpSpLocks/>
            </p:cNvGrpSpPr>
            <p:nvPr/>
          </p:nvGrpSpPr>
          <p:grpSpPr bwMode="auto">
            <a:xfrm rot="5760631">
              <a:off x="5638667" y="1750043"/>
              <a:ext cx="307551" cy="180400"/>
              <a:chOff x="5102941" y="2845349"/>
              <a:chExt cx="327403" cy="227231"/>
            </a:xfrm>
          </p:grpSpPr>
          <p:sp>
            <p:nvSpPr>
              <p:cNvPr id="131" name="Rechteck 201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86" name="Ellipse 202"/>
              <p:cNvSpPr>
                <a:spLocks noChangeArrowheads="1"/>
              </p:cNvSpPr>
              <p:nvPr/>
            </p:nvSpPr>
            <p:spPr bwMode="auto">
              <a:xfrm rot="3528406">
                <a:off x="5048695" y="2970920"/>
                <a:ext cx="161968" cy="15209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14" name="Gruppieren 203"/>
            <p:cNvGrpSpPr>
              <a:grpSpLocks/>
            </p:cNvGrpSpPr>
            <p:nvPr/>
          </p:nvGrpSpPr>
          <p:grpSpPr bwMode="auto">
            <a:xfrm rot="-2623788">
              <a:off x="5363993" y="2029849"/>
              <a:ext cx="311190" cy="180648"/>
              <a:chOff x="5102941" y="2845349"/>
              <a:chExt cx="327403" cy="227231"/>
            </a:xfrm>
          </p:grpSpPr>
          <p:sp>
            <p:nvSpPr>
              <p:cNvPr id="129" name="Rechteck 204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82" name="Ellipse 205"/>
              <p:cNvSpPr>
                <a:spLocks noChangeArrowheads="1"/>
              </p:cNvSpPr>
              <p:nvPr/>
            </p:nvSpPr>
            <p:spPr bwMode="auto">
              <a:xfrm rot="3528406">
                <a:off x="5097483" y="2859698"/>
                <a:ext cx="123805" cy="1436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15" name="Gruppieren 206"/>
            <p:cNvGrpSpPr>
              <a:grpSpLocks/>
            </p:cNvGrpSpPr>
            <p:nvPr/>
          </p:nvGrpSpPr>
          <p:grpSpPr bwMode="auto">
            <a:xfrm rot="2224594">
              <a:off x="5709760" y="2023877"/>
              <a:ext cx="309687" cy="179156"/>
              <a:chOff x="5102941" y="2845349"/>
              <a:chExt cx="327403" cy="227231"/>
            </a:xfrm>
          </p:grpSpPr>
          <p:sp>
            <p:nvSpPr>
              <p:cNvPr id="127" name="Rechteck 207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78" name="Ellipse 208"/>
              <p:cNvSpPr>
                <a:spLocks noChangeArrowheads="1"/>
              </p:cNvSpPr>
              <p:nvPr/>
            </p:nvSpPr>
            <p:spPr bwMode="auto">
              <a:xfrm rot="3528406">
                <a:off x="5099695" y="2882971"/>
                <a:ext cx="142957" cy="144335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16" name="Gruppieren 209"/>
            <p:cNvGrpSpPr>
              <a:grpSpLocks/>
            </p:cNvGrpSpPr>
            <p:nvPr/>
          </p:nvGrpSpPr>
          <p:grpSpPr bwMode="auto">
            <a:xfrm rot="-5400000">
              <a:off x="5092957" y="1894860"/>
              <a:ext cx="307551" cy="180400"/>
              <a:chOff x="5102941" y="2845349"/>
              <a:chExt cx="327403" cy="227231"/>
            </a:xfrm>
          </p:grpSpPr>
          <p:sp>
            <p:nvSpPr>
              <p:cNvPr id="125" name="Rechteck 210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74" name="Ellipse 211"/>
              <p:cNvSpPr>
                <a:spLocks noChangeArrowheads="1"/>
              </p:cNvSpPr>
              <p:nvPr/>
            </p:nvSpPr>
            <p:spPr bwMode="auto">
              <a:xfrm rot="3528406">
                <a:off x="5108352" y="2879086"/>
                <a:ext cx="143972" cy="14364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sp>
          <p:nvSpPr>
            <p:cNvPr id="39" name="Freihandform 77"/>
            <p:cNvSpPr>
              <a:spLocks/>
            </p:cNvSpPr>
            <p:nvPr/>
          </p:nvSpPr>
          <p:spPr bwMode="auto">
            <a:xfrm rot="15778402">
              <a:off x="3099594" y="1597819"/>
              <a:ext cx="300038" cy="409575"/>
            </a:xfrm>
            <a:custGeom>
              <a:avLst/>
              <a:gdLst>
                <a:gd name="T0" fmla="*/ 46163 w 419100"/>
                <a:gd name="T1" fmla="*/ 66642 h 574587"/>
                <a:gd name="T2" fmla="*/ 33573 w 419100"/>
                <a:gd name="T3" fmla="*/ 70724 h 574587"/>
                <a:gd name="T4" fmla="*/ 8393 w 419100"/>
                <a:gd name="T5" fmla="*/ 95218 h 574587"/>
                <a:gd name="T6" fmla="*/ 0 w 419100"/>
                <a:gd name="T7" fmla="*/ 123795 h 574587"/>
                <a:gd name="T8" fmla="*/ 8393 w 419100"/>
                <a:gd name="T9" fmla="*/ 140125 h 574587"/>
                <a:gd name="T10" fmla="*/ 33573 w 419100"/>
                <a:gd name="T11" fmla="*/ 123795 h 574587"/>
                <a:gd name="T12" fmla="*/ 46163 w 419100"/>
                <a:gd name="T13" fmla="*/ 95218 h 574587"/>
                <a:gd name="T14" fmla="*/ 75540 w 419100"/>
                <a:gd name="T15" fmla="*/ 99301 h 574587"/>
                <a:gd name="T16" fmla="*/ 79735 w 419100"/>
                <a:gd name="T17" fmla="*/ 111547 h 574587"/>
                <a:gd name="T18" fmla="*/ 88129 w 419100"/>
                <a:gd name="T19" fmla="*/ 131960 h 574587"/>
                <a:gd name="T20" fmla="*/ 79735 w 419100"/>
                <a:gd name="T21" fmla="*/ 119713 h 574587"/>
                <a:gd name="T22" fmla="*/ 92325 w 419100"/>
                <a:gd name="T23" fmla="*/ 87053 h 574587"/>
                <a:gd name="T24" fmla="*/ 96523 w 419100"/>
                <a:gd name="T25" fmla="*/ 74806 h 574587"/>
                <a:gd name="T26" fmla="*/ 88129 w 419100"/>
                <a:gd name="T27" fmla="*/ 62559 h 574587"/>
                <a:gd name="T28" fmla="*/ 75540 w 419100"/>
                <a:gd name="T29" fmla="*/ 54394 h 574587"/>
                <a:gd name="T30" fmla="*/ 46163 w 419100"/>
                <a:gd name="T31" fmla="*/ 38065 h 574587"/>
                <a:gd name="T32" fmla="*/ 50360 w 419100"/>
                <a:gd name="T33" fmla="*/ 21735 h 574587"/>
                <a:gd name="T34" fmla="*/ 121702 w 419100"/>
                <a:gd name="T35" fmla="*/ 29900 h 574587"/>
                <a:gd name="T36" fmla="*/ 130095 w 419100"/>
                <a:gd name="T37" fmla="*/ 107465 h 574587"/>
                <a:gd name="T38" fmla="*/ 138488 w 419100"/>
                <a:gd name="T39" fmla="*/ 119713 h 574587"/>
                <a:gd name="T40" fmla="*/ 142685 w 419100"/>
                <a:gd name="T41" fmla="*/ 136042 h 574587"/>
                <a:gd name="T42" fmla="*/ 151078 w 419100"/>
                <a:gd name="T43" fmla="*/ 160536 h 574587"/>
                <a:gd name="T44" fmla="*/ 146882 w 419100"/>
                <a:gd name="T45" fmla="*/ 180948 h 574587"/>
                <a:gd name="T46" fmla="*/ 121702 w 419100"/>
                <a:gd name="T47" fmla="*/ 193196 h 574587"/>
                <a:gd name="T48" fmla="*/ 134292 w 419100"/>
                <a:gd name="T49" fmla="*/ 205443 h 574587"/>
                <a:gd name="T50" fmla="*/ 155275 w 419100"/>
                <a:gd name="T51" fmla="*/ 246267 h 574587"/>
                <a:gd name="T52" fmla="*/ 167865 w 419100"/>
                <a:gd name="T53" fmla="*/ 242184 h 574587"/>
                <a:gd name="T54" fmla="*/ 172062 w 419100"/>
                <a:gd name="T55" fmla="*/ 229937 h 574587"/>
                <a:gd name="T56" fmla="*/ 180454 w 419100"/>
                <a:gd name="T57" fmla="*/ 197278 h 574587"/>
                <a:gd name="T58" fmla="*/ 176258 w 419100"/>
                <a:gd name="T59" fmla="*/ 172783 h 574587"/>
                <a:gd name="T60" fmla="*/ 167865 w 419100"/>
                <a:gd name="T61" fmla="*/ 160536 h 574587"/>
                <a:gd name="T62" fmla="*/ 155275 w 419100"/>
                <a:gd name="T63" fmla="*/ 136042 h 574587"/>
                <a:gd name="T64" fmla="*/ 167865 w 419100"/>
                <a:gd name="T65" fmla="*/ 119713 h 574587"/>
                <a:gd name="T66" fmla="*/ 180454 w 419100"/>
                <a:gd name="T67" fmla="*/ 111547 h 574587"/>
                <a:gd name="T68" fmla="*/ 184652 w 419100"/>
                <a:gd name="T69" fmla="*/ 107465 h 5745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9100"/>
                <a:gd name="T106" fmla="*/ 0 h 574587"/>
                <a:gd name="T107" fmla="*/ 419100 w 419100"/>
                <a:gd name="T108" fmla="*/ 574587 h 5745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9100" h="574587">
                  <a:moveTo>
                    <a:pt x="104775" y="155487"/>
                  </a:moveTo>
                  <a:cubicBezTo>
                    <a:pt x="95250" y="158662"/>
                    <a:pt x="84125" y="158848"/>
                    <a:pt x="76200" y="165012"/>
                  </a:cubicBezTo>
                  <a:cubicBezTo>
                    <a:pt x="54934" y="181552"/>
                    <a:pt x="35590" y="200896"/>
                    <a:pt x="19050" y="222162"/>
                  </a:cubicBezTo>
                  <a:cubicBezTo>
                    <a:pt x="14016" y="228635"/>
                    <a:pt x="708" y="286007"/>
                    <a:pt x="0" y="288837"/>
                  </a:cubicBezTo>
                  <a:cubicBezTo>
                    <a:pt x="6350" y="301537"/>
                    <a:pt x="6350" y="320587"/>
                    <a:pt x="19050" y="326937"/>
                  </a:cubicBezTo>
                  <a:cubicBezTo>
                    <a:pt x="49804" y="342314"/>
                    <a:pt x="66024" y="304100"/>
                    <a:pt x="76200" y="288837"/>
                  </a:cubicBezTo>
                  <a:cubicBezTo>
                    <a:pt x="78325" y="280339"/>
                    <a:pt x="87363" y="226031"/>
                    <a:pt x="104775" y="222162"/>
                  </a:cubicBezTo>
                  <a:cubicBezTo>
                    <a:pt x="126691" y="217292"/>
                    <a:pt x="149225" y="228512"/>
                    <a:pt x="171450" y="231687"/>
                  </a:cubicBezTo>
                  <a:cubicBezTo>
                    <a:pt x="174625" y="241212"/>
                    <a:pt x="179179" y="250384"/>
                    <a:pt x="180975" y="260262"/>
                  </a:cubicBezTo>
                  <a:cubicBezTo>
                    <a:pt x="194913" y="336921"/>
                    <a:pt x="181163" y="364474"/>
                    <a:pt x="200025" y="307887"/>
                  </a:cubicBezTo>
                  <a:cubicBezTo>
                    <a:pt x="193675" y="298362"/>
                    <a:pt x="182395" y="290671"/>
                    <a:pt x="180975" y="279312"/>
                  </a:cubicBezTo>
                  <a:cubicBezTo>
                    <a:pt x="175462" y="235208"/>
                    <a:pt x="193741" y="234730"/>
                    <a:pt x="209550" y="203112"/>
                  </a:cubicBezTo>
                  <a:cubicBezTo>
                    <a:pt x="214040" y="194132"/>
                    <a:pt x="215900" y="184062"/>
                    <a:pt x="219075" y="174537"/>
                  </a:cubicBezTo>
                  <a:cubicBezTo>
                    <a:pt x="212725" y="165012"/>
                    <a:pt x="208120" y="154057"/>
                    <a:pt x="200025" y="145962"/>
                  </a:cubicBezTo>
                  <a:cubicBezTo>
                    <a:pt x="191930" y="137867"/>
                    <a:pt x="180765" y="133566"/>
                    <a:pt x="171450" y="126912"/>
                  </a:cubicBezTo>
                  <a:cubicBezTo>
                    <a:pt x="120993" y="90871"/>
                    <a:pt x="151146" y="104269"/>
                    <a:pt x="104775" y="88812"/>
                  </a:cubicBezTo>
                  <a:cubicBezTo>
                    <a:pt x="107950" y="76112"/>
                    <a:pt x="101544" y="53656"/>
                    <a:pt x="114300" y="50712"/>
                  </a:cubicBezTo>
                  <a:cubicBezTo>
                    <a:pt x="149626" y="42560"/>
                    <a:pt x="231384" y="60794"/>
                    <a:pt x="276225" y="69762"/>
                  </a:cubicBezTo>
                  <a:cubicBezTo>
                    <a:pt x="307653" y="164045"/>
                    <a:pt x="255685" y="0"/>
                    <a:pt x="295275" y="250737"/>
                  </a:cubicBezTo>
                  <a:cubicBezTo>
                    <a:pt x="297060" y="262045"/>
                    <a:pt x="307975" y="269787"/>
                    <a:pt x="314325" y="279312"/>
                  </a:cubicBezTo>
                  <a:cubicBezTo>
                    <a:pt x="317500" y="292012"/>
                    <a:pt x="320088" y="304873"/>
                    <a:pt x="323850" y="317412"/>
                  </a:cubicBezTo>
                  <a:cubicBezTo>
                    <a:pt x="329620" y="336646"/>
                    <a:pt x="342900" y="374562"/>
                    <a:pt x="342900" y="374562"/>
                  </a:cubicBezTo>
                  <a:cubicBezTo>
                    <a:pt x="339725" y="390437"/>
                    <a:pt x="341407" y="408131"/>
                    <a:pt x="333375" y="422187"/>
                  </a:cubicBezTo>
                  <a:cubicBezTo>
                    <a:pt x="324686" y="437393"/>
                    <a:pt x="290892" y="445873"/>
                    <a:pt x="276225" y="450762"/>
                  </a:cubicBezTo>
                  <a:cubicBezTo>
                    <a:pt x="285750" y="460287"/>
                    <a:pt x="297740" y="467865"/>
                    <a:pt x="304800" y="479337"/>
                  </a:cubicBezTo>
                  <a:cubicBezTo>
                    <a:pt x="323404" y="509569"/>
                    <a:pt x="352425" y="574587"/>
                    <a:pt x="352425" y="574587"/>
                  </a:cubicBezTo>
                  <a:cubicBezTo>
                    <a:pt x="361950" y="571412"/>
                    <a:pt x="373900" y="572162"/>
                    <a:pt x="381000" y="565062"/>
                  </a:cubicBezTo>
                  <a:cubicBezTo>
                    <a:pt x="388100" y="557962"/>
                    <a:pt x="388090" y="546227"/>
                    <a:pt x="390525" y="536487"/>
                  </a:cubicBezTo>
                  <a:lnTo>
                    <a:pt x="409575" y="460287"/>
                  </a:lnTo>
                  <a:cubicBezTo>
                    <a:pt x="406400" y="441237"/>
                    <a:pt x="406157" y="421459"/>
                    <a:pt x="400050" y="403137"/>
                  </a:cubicBezTo>
                  <a:cubicBezTo>
                    <a:pt x="396430" y="392277"/>
                    <a:pt x="386120" y="384801"/>
                    <a:pt x="381000" y="374562"/>
                  </a:cubicBezTo>
                  <a:cubicBezTo>
                    <a:pt x="341565" y="295692"/>
                    <a:pt x="407020" y="399304"/>
                    <a:pt x="352425" y="317412"/>
                  </a:cubicBezTo>
                  <a:cubicBezTo>
                    <a:pt x="361950" y="304712"/>
                    <a:pt x="369775" y="290537"/>
                    <a:pt x="381000" y="279312"/>
                  </a:cubicBezTo>
                  <a:cubicBezTo>
                    <a:pt x="389095" y="271217"/>
                    <a:pt x="400417" y="267131"/>
                    <a:pt x="409575" y="260262"/>
                  </a:cubicBezTo>
                  <a:cubicBezTo>
                    <a:pt x="413167" y="257568"/>
                    <a:pt x="415925" y="253912"/>
                    <a:pt x="419100" y="250737"/>
                  </a:cubicBezTo>
                </a:path>
              </a:pathLst>
            </a:custGeom>
            <a:solidFill>
              <a:sysClr val="window" lastClr="FFFFFF">
                <a:alpha val="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ihandform 12"/>
            <p:cNvSpPr>
              <a:spLocks/>
            </p:cNvSpPr>
            <p:nvPr/>
          </p:nvSpPr>
          <p:spPr bwMode="auto">
            <a:xfrm>
              <a:off x="3016250" y="1677988"/>
              <a:ext cx="301625" cy="406400"/>
            </a:xfrm>
            <a:custGeom>
              <a:avLst/>
              <a:gdLst>
                <a:gd name="T0" fmla="*/ 46163 w 419100"/>
                <a:gd name="T1" fmla="*/ 66642 h 574587"/>
                <a:gd name="T2" fmla="*/ 33573 w 419100"/>
                <a:gd name="T3" fmla="*/ 70724 h 574587"/>
                <a:gd name="T4" fmla="*/ 8393 w 419100"/>
                <a:gd name="T5" fmla="*/ 95218 h 574587"/>
                <a:gd name="T6" fmla="*/ 0 w 419100"/>
                <a:gd name="T7" fmla="*/ 123795 h 574587"/>
                <a:gd name="T8" fmla="*/ 8393 w 419100"/>
                <a:gd name="T9" fmla="*/ 140125 h 574587"/>
                <a:gd name="T10" fmla="*/ 33573 w 419100"/>
                <a:gd name="T11" fmla="*/ 123795 h 574587"/>
                <a:gd name="T12" fmla="*/ 46163 w 419100"/>
                <a:gd name="T13" fmla="*/ 95218 h 574587"/>
                <a:gd name="T14" fmla="*/ 75540 w 419100"/>
                <a:gd name="T15" fmla="*/ 99301 h 574587"/>
                <a:gd name="T16" fmla="*/ 79735 w 419100"/>
                <a:gd name="T17" fmla="*/ 111547 h 574587"/>
                <a:gd name="T18" fmla="*/ 88129 w 419100"/>
                <a:gd name="T19" fmla="*/ 131960 h 574587"/>
                <a:gd name="T20" fmla="*/ 79735 w 419100"/>
                <a:gd name="T21" fmla="*/ 119713 h 574587"/>
                <a:gd name="T22" fmla="*/ 92325 w 419100"/>
                <a:gd name="T23" fmla="*/ 87053 h 574587"/>
                <a:gd name="T24" fmla="*/ 96523 w 419100"/>
                <a:gd name="T25" fmla="*/ 74806 h 574587"/>
                <a:gd name="T26" fmla="*/ 88129 w 419100"/>
                <a:gd name="T27" fmla="*/ 62559 h 574587"/>
                <a:gd name="T28" fmla="*/ 75540 w 419100"/>
                <a:gd name="T29" fmla="*/ 54394 h 574587"/>
                <a:gd name="T30" fmla="*/ 46163 w 419100"/>
                <a:gd name="T31" fmla="*/ 38065 h 574587"/>
                <a:gd name="T32" fmla="*/ 50360 w 419100"/>
                <a:gd name="T33" fmla="*/ 21735 h 574587"/>
                <a:gd name="T34" fmla="*/ 121702 w 419100"/>
                <a:gd name="T35" fmla="*/ 29900 h 574587"/>
                <a:gd name="T36" fmla="*/ 130095 w 419100"/>
                <a:gd name="T37" fmla="*/ 107465 h 574587"/>
                <a:gd name="T38" fmla="*/ 138488 w 419100"/>
                <a:gd name="T39" fmla="*/ 119713 h 574587"/>
                <a:gd name="T40" fmla="*/ 142685 w 419100"/>
                <a:gd name="T41" fmla="*/ 136042 h 574587"/>
                <a:gd name="T42" fmla="*/ 151078 w 419100"/>
                <a:gd name="T43" fmla="*/ 160536 h 574587"/>
                <a:gd name="T44" fmla="*/ 146882 w 419100"/>
                <a:gd name="T45" fmla="*/ 180948 h 574587"/>
                <a:gd name="T46" fmla="*/ 121702 w 419100"/>
                <a:gd name="T47" fmla="*/ 193196 h 574587"/>
                <a:gd name="T48" fmla="*/ 134292 w 419100"/>
                <a:gd name="T49" fmla="*/ 205443 h 574587"/>
                <a:gd name="T50" fmla="*/ 155275 w 419100"/>
                <a:gd name="T51" fmla="*/ 246267 h 574587"/>
                <a:gd name="T52" fmla="*/ 167865 w 419100"/>
                <a:gd name="T53" fmla="*/ 242184 h 574587"/>
                <a:gd name="T54" fmla="*/ 172062 w 419100"/>
                <a:gd name="T55" fmla="*/ 229937 h 574587"/>
                <a:gd name="T56" fmla="*/ 180454 w 419100"/>
                <a:gd name="T57" fmla="*/ 197278 h 574587"/>
                <a:gd name="T58" fmla="*/ 176258 w 419100"/>
                <a:gd name="T59" fmla="*/ 172783 h 574587"/>
                <a:gd name="T60" fmla="*/ 167865 w 419100"/>
                <a:gd name="T61" fmla="*/ 160536 h 574587"/>
                <a:gd name="T62" fmla="*/ 155275 w 419100"/>
                <a:gd name="T63" fmla="*/ 136042 h 574587"/>
                <a:gd name="T64" fmla="*/ 167865 w 419100"/>
                <a:gd name="T65" fmla="*/ 119713 h 574587"/>
                <a:gd name="T66" fmla="*/ 180454 w 419100"/>
                <a:gd name="T67" fmla="*/ 111547 h 574587"/>
                <a:gd name="T68" fmla="*/ 184652 w 419100"/>
                <a:gd name="T69" fmla="*/ 107465 h 5745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9100"/>
                <a:gd name="T106" fmla="*/ 0 h 574587"/>
                <a:gd name="T107" fmla="*/ 419100 w 419100"/>
                <a:gd name="T108" fmla="*/ 574587 h 5745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9100" h="574587">
                  <a:moveTo>
                    <a:pt x="104775" y="155487"/>
                  </a:moveTo>
                  <a:cubicBezTo>
                    <a:pt x="95250" y="158662"/>
                    <a:pt x="84125" y="158848"/>
                    <a:pt x="76200" y="165012"/>
                  </a:cubicBezTo>
                  <a:cubicBezTo>
                    <a:pt x="54934" y="181552"/>
                    <a:pt x="35590" y="200896"/>
                    <a:pt x="19050" y="222162"/>
                  </a:cubicBezTo>
                  <a:cubicBezTo>
                    <a:pt x="14016" y="228635"/>
                    <a:pt x="708" y="286007"/>
                    <a:pt x="0" y="288837"/>
                  </a:cubicBezTo>
                  <a:cubicBezTo>
                    <a:pt x="6350" y="301537"/>
                    <a:pt x="6350" y="320587"/>
                    <a:pt x="19050" y="326937"/>
                  </a:cubicBezTo>
                  <a:cubicBezTo>
                    <a:pt x="49804" y="342314"/>
                    <a:pt x="66024" y="304100"/>
                    <a:pt x="76200" y="288837"/>
                  </a:cubicBezTo>
                  <a:cubicBezTo>
                    <a:pt x="78325" y="280339"/>
                    <a:pt x="87363" y="226031"/>
                    <a:pt x="104775" y="222162"/>
                  </a:cubicBezTo>
                  <a:cubicBezTo>
                    <a:pt x="126691" y="217292"/>
                    <a:pt x="149225" y="228512"/>
                    <a:pt x="171450" y="231687"/>
                  </a:cubicBezTo>
                  <a:cubicBezTo>
                    <a:pt x="174625" y="241212"/>
                    <a:pt x="179179" y="250384"/>
                    <a:pt x="180975" y="260262"/>
                  </a:cubicBezTo>
                  <a:cubicBezTo>
                    <a:pt x="194913" y="336921"/>
                    <a:pt x="181163" y="364474"/>
                    <a:pt x="200025" y="307887"/>
                  </a:cubicBezTo>
                  <a:cubicBezTo>
                    <a:pt x="193675" y="298362"/>
                    <a:pt x="182395" y="290671"/>
                    <a:pt x="180975" y="279312"/>
                  </a:cubicBezTo>
                  <a:cubicBezTo>
                    <a:pt x="175462" y="235208"/>
                    <a:pt x="193741" y="234730"/>
                    <a:pt x="209550" y="203112"/>
                  </a:cubicBezTo>
                  <a:cubicBezTo>
                    <a:pt x="214040" y="194132"/>
                    <a:pt x="215900" y="184062"/>
                    <a:pt x="219075" y="174537"/>
                  </a:cubicBezTo>
                  <a:cubicBezTo>
                    <a:pt x="212725" y="165012"/>
                    <a:pt x="208120" y="154057"/>
                    <a:pt x="200025" y="145962"/>
                  </a:cubicBezTo>
                  <a:cubicBezTo>
                    <a:pt x="191930" y="137867"/>
                    <a:pt x="180765" y="133566"/>
                    <a:pt x="171450" y="126912"/>
                  </a:cubicBezTo>
                  <a:cubicBezTo>
                    <a:pt x="120993" y="90871"/>
                    <a:pt x="151146" y="104269"/>
                    <a:pt x="104775" y="88812"/>
                  </a:cubicBezTo>
                  <a:cubicBezTo>
                    <a:pt x="107950" y="76112"/>
                    <a:pt x="101544" y="53656"/>
                    <a:pt x="114300" y="50712"/>
                  </a:cubicBezTo>
                  <a:cubicBezTo>
                    <a:pt x="149626" y="42560"/>
                    <a:pt x="231384" y="60794"/>
                    <a:pt x="276225" y="69762"/>
                  </a:cubicBezTo>
                  <a:cubicBezTo>
                    <a:pt x="307653" y="164045"/>
                    <a:pt x="255685" y="0"/>
                    <a:pt x="295275" y="250737"/>
                  </a:cubicBezTo>
                  <a:cubicBezTo>
                    <a:pt x="297060" y="262045"/>
                    <a:pt x="307975" y="269787"/>
                    <a:pt x="314325" y="279312"/>
                  </a:cubicBezTo>
                  <a:cubicBezTo>
                    <a:pt x="317500" y="292012"/>
                    <a:pt x="320088" y="304873"/>
                    <a:pt x="323850" y="317412"/>
                  </a:cubicBezTo>
                  <a:cubicBezTo>
                    <a:pt x="329620" y="336646"/>
                    <a:pt x="342900" y="374562"/>
                    <a:pt x="342900" y="374562"/>
                  </a:cubicBezTo>
                  <a:cubicBezTo>
                    <a:pt x="339725" y="390437"/>
                    <a:pt x="341407" y="408131"/>
                    <a:pt x="333375" y="422187"/>
                  </a:cubicBezTo>
                  <a:cubicBezTo>
                    <a:pt x="324686" y="437393"/>
                    <a:pt x="290892" y="445873"/>
                    <a:pt x="276225" y="450762"/>
                  </a:cubicBezTo>
                  <a:cubicBezTo>
                    <a:pt x="285750" y="460287"/>
                    <a:pt x="297740" y="467865"/>
                    <a:pt x="304800" y="479337"/>
                  </a:cubicBezTo>
                  <a:cubicBezTo>
                    <a:pt x="323404" y="509569"/>
                    <a:pt x="352425" y="574587"/>
                    <a:pt x="352425" y="574587"/>
                  </a:cubicBezTo>
                  <a:cubicBezTo>
                    <a:pt x="361950" y="571412"/>
                    <a:pt x="373900" y="572162"/>
                    <a:pt x="381000" y="565062"/>
                  </a:cubicBezTo>
                  <a:cubicBezTo>
                    <a:pt x="388100" y="557962"/>
                    <a:pt x="388090" y="546227"/>
                    <a:pt x="390525" y="536487"/>
                  </a:cubicBezTo>
                  <a:lnTo>
                    <a:pt x="409575" y="460287"/>
                  </a:lnTo>
                  <a:cubicBezTo>
                    <a:pt x="406400" y="441237"/>
                    <a:pt x="406157" y="421459"/>
                    <a:pt x="400050" y="403137"/>
                  </a:cubicBezTo>
                  <a:cubicBezTo>
                    <a:pt x="396430" y="392277"/>
                    <a:pt x="386120" y="384801"/>
                    <a:pt x="381000" y="374562"/>
                  </a:cubicBezTo>
                  <a:cubicBezTo>
                    <a:pt x="341565" y="295692"/>
                    <a:pt x="407020" y="399304"/>
                    <a:pt x="352425" y="317412"/>
                  </a:cubicBezTo>
                  <a:cubicBezTo>
                    <a:pt x="361950" y="304712"/>
                    <a:pt x="369775" y="290537"/>
                    <a:pt x="381000" y="279312"/>
                  </a:cubicBezTo>
                  <a:cubicBezTo>
                    <a:pt x="389095" y="271217"/>
                    <a:pt x="400417" y="267131"/>
                    <a:pt x="409575" y="260262"/>
                  </a:cubicBezTo>
                  <a:cubicBezTo>
                    <a:pt x="413167" y="257568"/>
                    <a:pt x="415925" y="253912"/>
                    <a:pt x="419100" y="250737"/>
                  </a:cubicBezTo>
                </a:path>
              </a:pathLst>
            </a:custGeom>
            <a:solidFill>
              <a:sysClr val="window" lastClr="FFFFFF">
                <a:alpha val="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6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219" name="Ellipse 13"/>
            <p:cNvSpPr>
              <a:spLocks noChangeArrowheads="1"/>
            </p:cNvSpPr>
            <p:nvPr/>
          </p:nvSpPr>
          <p:spPr bwMode="auto">
            <a:xfrm>
              <a:off x="5762625" y="1736726"/>
              <a:ext cx="68263" cy="68262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0" name="Ellipse 14"/>
            <p:cNvSpPr>
              <a:spLocks noChangeArrowheads="1"/>
            </p:cNvSpPr>
            <p:nvPr/>
          </p:nvSpPr>
          <p:spPr bwMode="auto">
            <a:xfrm>
              <a:off x="3175000" y="2963862"/>
              <a:ext cx="68263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1" name="Ellipse 15"/>
            <p:cNvSpPr>
              <a:spLocks noChangeArrowheads="1"/>
            </p:cNvSpPr>
            <p:nvPr/>
          </p:nvSpPr>
          <p:spPr bwMode="auto">
            <a:xfrm>
              <a:off x="5140325" y="2490788"/>
              <a:ext cx="68263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2" name="Ellipse 16"/>
            <p:cNvSpPr>
              <a:spLocks noChangeArrowheads="1"/>
            </p:cNvSpPr>
            <p:nvPr/>
          </p:nvSpPr>
          <p:spPr bwMode="auto">
            <a:xfrm>
              <a:off x="5413375" y="2152651"/>
              <a:ext cx="68263" cy="66675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3" name="Ellipse 17"/>
            <p:cNvSpPr>
              <a:spLocks noChangeArrowheads="1"/>
            </p:cNvSpPr>
            <p:nvPr/>
          </p:nvSpPr>
          <p:spPr bwMode="auto">
            <a:xfrm>
              <a:off x="6027738" y="2490788"/>
              <a:ext cx="66675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4" name="Ellipse 18"/>
            <p:cNvSpPr>
              <a:spLocks noChangeArrowheads="1"/>
            </p:cNvSpPr>
            <p:nvPr/>
          </p:nvSpPr>
          <p:spPr bwMode="auto">
            <a:xfrm>
              <a:off x="6027738" y="2828925"/>
              <a:ext cx="66675" cy="68262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5" name="Ellipse 19"/>
            <p:cNvSpPr>
              <a:spLocks noChangeArrowheads="1"/>
            </p:cNvSpPr>
            <p:nvPr/>
          </p:nvSpPr>
          <p:spPr bwMode="auto">
            <a:xfrm>
              <a:off x="4935538" y="2693987"/>
              <a:ext cx="69850" cy="66675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6" name="Ellipse 21"/>
            <p:cNvSpPr>
              <a:spLocks noChangeArrowheads="1"/>
            </p:cNvSpPr>
            <p:nvPr/>
          </p:nvSpPr>
          <p:spPr bwMode="auto">
            <a:xfrm>
              <a:off x="6027738" y="3438525"/>
              <a:ext cx="66675" cy="68262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7" name="Ellipse 22"/>
            <p:cNvSpPr>
              <a:spLocks noChangeArrowheads="1"/>
            </p:cNvSpPr>
            <p:nvPr/>
          </p:nvSpPr>
          <p:spPr bwMode="auto">
            <a:xfrm>
              <a:off x="5345113" y="3100387"/>
              <a:ext cx="68262" cy="66675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8" name="Ellipse 23"/>
            <p:cNvSpPr>
              <a:spLocks noChangeArrowheads="1"/>
            </p:cNvSpPr>
            <p:nvPr/>
          </p:nvSpPr>
          <p:spPr bwMode="auto">
            <a:xfrm>
              <a:off x="3287713" y="1881188"/>
              <a:ext cx="69850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29" name="Ellipse 24"/>
            <p:cNvSpPr>
              <a:spLocks noChangeArrowheads="1"/>
            </p:cNvSpPr>
            <p:nvPr/>
          </p:nvSpPr>
          <p:spPr bwMode="auto">
            <a:xfrm>
              <a:off x="3082925" y="1677988"/>
              <a:ext cx="69850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cxnSp>
          <p:nvCxnSpPr>
            <p:cNvPr id="221230" name="Gerade Verbindung mit Pfeil 26"/>
            <p:cNvCxnSpPr>
              <a:cxnSpLocks noChangeShapeType="1"/>
            </p:cNvCxnSpPr>
            <p:nvPr/>
          </p:nvCxnSpPr>
          <p:spPr bwMode="auto">
            <a:xfrm>
              <a:off x="3083574" y="2152272"/>
              <a:ext cx="0" cy="473270"/>
            </a:xfrm>
            <a:prstGeom prst="straightConnector1">
              <a:avLst/>
            </a:prstGeom>
            <a:noFill/>
            <a:ln w="635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231" name="Gerade Verbindung mit Pfeil 30"/>
            <p:cNvCxnSpPr>
              <a:cxnSpLocks noChangeShapeType="1"/>
            </p:cNvCxnSpPr>
            <p:nvPr/>
          </p:nvCxnSpPr>
          <p:spPr bwMode="auto">
            <a:xfrm flipV="1">
              <a:off x="3220377" y="2152272"/>
              <a:ext cx="0" cy="203043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1232" name="Ellipse 56"/>
            <p:cNvSpPr>
              <a:spLocks noChangeArrowheads="1"/>
            </p:cNvSpPr>
            <p:nvPr/>
          </p:nvSpPr>
          <p:spPr bwMode="auto">
            <a:xfrm>
              <a:off x="3016250" y="1881188"/>
              <a:ext cx="66675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cxnSp>
          <p:nvCxnSpPr>
            <p:cNvPr id="221233" name="Gerade Verbindung mit Pfeil 81"/>
            <p:cNvCxnSpPr>
              <a:cxnSpLocks noChangeShapeType="1"/>
            </p:cNvCxnSpPr>
            <p:nvPr/>
          </p:nvCxnSpPr>
          <p:spPr bwMode="auto">
            <a:xfrm>
              <a:off x="2016206" y="2964445"/>
              <a:ext cx="545710" cy="0"/>
            </a:xfrm>
            <a:prstGeom prst="straightConnector1">
              <a:avLst/>
            </a:prstGeom>
            <a:noFill/>
            <a:ln w="635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234" name="Gerade Verbindung mit Pfeil 82"/>
            <p:cNvCxnSpPr>
              <a:cxnSpLocks noChangeShapeType="1"/>
            </p:cNvCxnSpPr>
            <p:nvPr/>
          </p:nvCxnSpPr>
          <p:spPr bwMode="auto">
            <a:xfrm>
              <a:off x="2016206" y="3107770"/>
              <a:ext cx="545710" cy="0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1235" name="Ellipse 83"/>
            <p:cNvSpPr>
              <a:spLocks noChangeArrowheads="1"/>
            </p:cNvSpPr>
            <p:nvPr/>
          </p:nvSpPr>
          <p:spPr bwMode="auto">
            <a:xfrm>
              <a:off x="3251200" y="1609726"/>
              <a:ext cx="68263" cy="68262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36" name="Ellipse 91"/>
            <p:cNvSpPr>
              <a:spLocks noChangeArrowheads="1"/>
            </p:cNvSpPr>
            <p:nvPr/>
          </p:nvSpPr>
          <p:spPr bwMode="auto">
            <a:xfrm rot="3528406">
              <a:off x="504031" y="2356645"/>
              <a:ext cx="611187" cy="476250"/>
            </a:xfrm>
            <a:prstGeom prst="ellipse">
              <a:avLst/>
            </a:prstGeom>
            <a:solidFill>
              <a:srgbClr val="6666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37" name="Ellipse 92"/>
            <p:cNvSpPr>
              <a:spLocks noChangeArrowheads="1"/>
            </p:cNvSpPr>
            <p:nvPr/>
          </p:nvSpPr>
          <p:spPr bwMode="auto">
            <a:xfrm rot="3528406">
              <a:off x="890588" y="2786062"/>
              <a:ext cx="134938" cy="13493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38" name="Ellipse 84"/>
            <p:cNvSpPr>
              <a:spLocks noChangeArrowheads="1"/>
            </p:cNvSpPr>
            <p:nvPr/>
          </p:nvSpPr>
          <p:spPr bwMode="auto">
            <a:xfrm>
              <a:off x="1062038" y="2760662"/>
              <a:ext cx="614362" cy="476250"/>
            </a:xfrm>
            <a:prstGeom prst="ellipse">
              <a:avLst/>
            </a:prstGeom>
            <a:solidFill>
              <a:srgbClr val="6666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39" name="Ellipse 86"/>
            <p:cNvSpPr>
              <a:spLocks noChangeArrowheads="1"/>
            </p:cNvSpPr>
            <p:nvPr/>
          </p:nvSpPr>
          <p:spPr bwMode="auto">
            <a:xfrm>
              <a:off x="1598613" y="2941637"/>
              <a:ext cx="136525" cy="136525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40" name="Ellipse 85"/>
            <p:cNvSpPr>
              <a:spLocks noChangeArrowheads="1"/>
            </p:cNvSpPr>
            <p:nvPr/>
          </p:nvSpPr>
          <p:spPr bwMode="auto">
            <a:xfrm>
              <a:off x="1625600" y="2963862"/>
              <a:ext cx="68263" cy="69850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41" name="Ellipse 94"/>
            <p:cNvSpPr>
              <a:spLocks noChangeArrowheads="1"/>
            </p:cNvSpPr>
            <p:nvPr/>
          </p:nvSpPr>
          <p:spPr bwMode="auto">
            <a:xfrm rot="-7356596">
              <a:off x="696119" y="3186906"/>
              <a:ext cx="611188" cy="476250"/>
            </a:xfrm>
            <a:prstGeom prst="ellipse">
              <a:avLst/>
            </a:prstGeom>
            <a:solidFill>
              <a:srgbClr val="6666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42" name="Ellipse 95"/>
            <p:cNvSpPr>
              <a:spLocks noChangeArrowheads="1"/>
            </p:cNvSpPr>
            <p:nvPr/>
          </p:nvSpPr>
          <p:spPr bwMode="auto">
            <a:xfrm rot="-7356596">
              <a:off x="781844" y="3101181"/>
              <a:ext cx="136525" cy="13493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221243" name="Ellipse 96"/>
            <p:cNvSpPr>
              <a:spLocks noChangeArrowheads="1"/>
            </p:cNvSpPr>
            <p:nvPr/>
          </p:nvSpPr>
          <p:spPr bwMode="auto">
            <a:xfrm rot="-7356596">
              <a:off x="812800" y="3151187"/>
              <a:ext cx="68263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cxnSp>
          <p:nvCxnSpPr>
            <p:cNvPr id="221244" name="Gerade Verbindung mit Pfeil 212"/>
            <p:cNvCxnSpPr>
              <a:cxnSpLocks noChangeShapeType="1"/>
            </p:cNvCxnSpPr>
            <p:nvPr/>
          </p:nvCxnSpPr>
          <p:spPr bwMode="auto">
            <a:xfrm>
              <a:off x="3788638" y="2964445"/>
              <a:ext cx="954619" cy="0"/>
            </a:xfrm>
            <a:prstGeom prst="straightConnector1">
              <a:avLst/>
            </a:prstGeom>
            <a:noFill/>
            <a:ln w="101600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1245" name="Gerade Verbindung mit Pfeil 213"/>
            <p:cNvCxnSpPr>
              <a:cxnSpLocks noChangeShapeType="1"/>
            </p:cNvCxnSpPr>
            <p:nvPr/>
          </p:nvCxnSpPr>
          <p:spPr bwMode="auto">
            <a:xfrm flipV="1">
              <a:off x="4062245" y="3100305"/>
              <a:ext cx="135300" cy="8958"/>
            </a:xfrm>
            <a:prstGeom prst="straightConnector1">
              <a:avLst/>
            </a:prstGeom>
            <a:noFill/>
            <a:ln w="6350" algn="ctr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21246" name="Gruppieren 219"/>
            <p:cNvGrpSpPr>
              <a:grpSpLocks/>
            </p:cNvGrpSpPr>
            <p:nvPr/>
          </p:nvGrpSpPr>
          <p:grpSpPr bwMode="auto">
            <a:xfrm rot="5760631">
              <a:off x="6031790" y="1800052"/>
              <a:ext cx="307551" cy="181903"/>
              <a:chOff x="5102941" y="2845349"/>
              <a:chExt cx="327403" cy="227231"/>
            </a:xfrm>
          </p:grpSpPr>
          <p:sp>
            <p:nvSpPr>
              <p:cNvPr id="123" name="Rechteck 220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70" name="Ellipse 221"/>
              <p:cNvSpPr>
                <a:spLocks noChangeArrowheads="1"/>
              </p:cNvSpPr>
              <p:nvPr/>
            </p:nvSpPr>
            <p:spPr bwMode="auto">
              <a:xfrm rot="3528406">
                <a:off x="5029072" y="2885103"/>
                <a:ext cx="166579" cy="14364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47" name="Gruppieren 222"/>
            <p:cNvGrpSpPr>
              <a:grpSpLocks/>
            </p:cNvGrpSpPr>
            <p:nvPr/>
          </p:nvGrpSpPr>
          <p:grpSpPr bwMode="auto">
            <a:xfrm rot="2224594">
              <a:off x="6102130" y="2073144"/>
              <a:ext cx="311191" cy="180649"/>
              <a:chOff x="5102941" y="2845349"/>
              <a:chExt cx="327403" cy="227231"/>
            </a:xfrm>
          </p:grpSpPr>
          <p:sp>
            <p:nvSpPr>
              <p:cNvPr id="121" name="Rechteck 223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66" name="Ellipse 224"/>
              <p:cNvSpPr>
                <a:spLocks noChangeArrowheads="1"/>
              </p:cNvSpPr>
              <p:nvPr/>
            </p:nvSpPr>
            <p:spPr bwMode="auto">
              <a:xfrm rot="3528406">
                <a:off x="5093212" y="2880769"/>
                <a:ext cx="147767" cy="14196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grpSp>
          <p:nvGrpSpPr>
            <p:cNvPr id="221248" name="Gruppieren 246"/>
            <p:cNvGrpSpPr>
              <a:grpSpLocks/>
            </p:cNvGrpSpPr>
            <p:nvPr/>
          </p:nvGrpSpPr>
          <p:grpSpPr bwMode="auto">
            <a:xfrm rot="-5400000">
              <a:off x="6373047" y="2079236"/>
              <a:ext cx="307551" cy="181904"/>
              <a:chOff x="5102941" y="2845349"/>
              <a:chExt cx="327403" cy="227231"/>
            </a:xfrm>
          </p:grpSpPr>
          <p:sp>
            <p:nvSpPr>
              <p:cNvPr id="119" name="Rechteck 247"/>
              <p:cNvSpPr/>
              <p:nvPr/>
            </p:nvSpPr>
            <p:spPr bwMode="auto">
              <a:xfrm rot="180000">
                <a:off x="5146377" y="2845349"/>
                <a:ext cx="283967" cy="227231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 extrusionH="76200" prstMaterial="matte">
                <a:extrusionClr>
                  <a:srgbClr val="00B050"/>
                </a:extrusionClr>
              </a:sp3d>
            </p:spPr>
            <p:txBody>
              <a:bodyPr lIns="0" tIns="0" rIns="0" bIns="0" anchor="ctr"/>
              <a:lstStyle/>
              <a:p>
                <a:pPr eaLnBrk="0" hangingPunct="0">
                  <a:defRPr/>
                </a:pPr>
                <a:endParaRPr lang="de-DE" sz="1200">
                  <a:solidFill>
                    <a:srgbClr val="000000"/>
                  </a:solidFill>
                  <a:latin typeface="BISansCond" pitchFamily="2" charset="0"/>
                  <a:cs typeface="+mn-cs"/>
                </a:endParaRPr>
              </a:p>
            </p:txBody>
          </p:sp>
          <p:sp>
            <p:nvSpPr>
              <p:cNvPr id="221262" name="Ellipse 248"/>
              <p:cNvSpPr>
                <a:spLocks noChangeArrowheads="1"/>
              </p:cNvSpPr>
              <p:nvPr/>
            </p:nvSpPr>
            <p:spPr bwMode="auto">
              <a:xfrm rot="3528406">
                <a:off x="5108152" y="2878593"/>
                <a:ext cx="144764" cy="145338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0" hangingPunct="0"/>
                <a:endParaRPr lang="de-DE" sz="1200">
                  <a:solidFill>
                    <a:srgbClr val="000000"/>
                  </a:solidFill>
                  <a:latin typeface="BISansCond" pitchFamily="2" charset="0"/>
                </a:endParaRPr>
              </a:p>
            </p:txBody>
          </p:sp>
        </p:grpSp>
        <p:sp>
          <p:nvSpPr>
            <p:cNvPr id="221249" name="Ellipse 250"/>
            <p:cNvSpPr>
              <a:spLocks noChangeArrowheads="1"/>
            </p:cNvSpPr>
            <p:nvPr/>
          </p:nvSpPr>
          <p:spPr bwMode="auto">
            <a:xfrm>
              <a:off x="6488113" y="2201863"/>
              <a:ext cx="68262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BISansCond" pitchFamily="2" charset="0"/>
              </a:endParaRPr>
            </a:p>
          </p:txBody>
        </p:sp>
        <p:sp>
          <p:nvSpPr>
            <p:cNvPr id="113" name="Textfeld 114"/>
            <p:cNvSpPr txBox="1">
              <a:spLocks noChangeArrowheads="1"/>
            </p:cNvSpPr>
            <p:nvPr/>
          </p:nvSpPr>
          <p:spPr bwMode="auto">
            <a:xfrm>
              <a:off x="7557694" y="2776537"/>
              <a:ext cx="11977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ysClr val="windowText" lastClr="000000"/>
                  </a:solidFill>
                  <a:latin typeface="Arial" pitchFamily="34" charset="0"/>
                </a:rPr>
                <a:t>Antidote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ysClr val="windowText" lastClr="000000"/>
                  </a:solidFill>
                  <a:latin typeface="Arial" pitchFamily="34" charset="0"/>
                </a:rPr>
                <a:t>(idarucizumab)</a:t>
              </a:r>
            </a:p>
          </p:txBody>
        </p:sp>
        <p:sp>
          <p:nvSpPr>
            <p:cNvPr id="221251" name="Ellipse 91"/>
            <p:cNvSpPr>
              <a:spLocks noChangeArrowheads="1"/>
            </p:cNvSpPr>
            <p:nvPr/>
          </p:nvSpPr>
          <p:spPr bwMode="auto">
            <a:xfrm rot="3528406">
              <a:off x="6720681" y="1570832"/>
              <a:ext cx="611188" cy="476250"/>
            </a:xfrm>
            <a:prstGeom prst="ellipse">
              <a:avLst/>
            </a:prstGeom>
            <a:solidFill>
              <a:srgbClr val="666666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5" name="Textfeld 114"/>
            <p:cNvSpPr txBox="1">
              <a:spLocks noChangeArrowheads="1"/>
            </p:cNvSpPr>
            <p:nvPr/>
          </p:nvSpPr>
          <p:spPr bwMode="auto">
            <a:xfrm>
              <a:off x="7411823" y="1676401"/>
              <a:ext cx="83228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ysClr val="windowText" lastClr="000000"/>
                  </a:solidFill>
                  <a:latin typeface="Arial"/>
                </a:rPr>
                <a:t>Thrombin</a:t>
              </a:r>
            </a:p>
          </p:txBody>
        </p:sp>
        <p:sp>
          <p:nvSpPr>
            <p:cNvPr id="221253" name="Ellipse 85"/>
            <p:cNvSpPr>
              <a:spLocks noChangeArrowheads="1"/>
            </p:cNvSpPr>
            <p:nvPr/>
          </p:nvSpPr>
          <p:spPr bwMode="auto">
            <a:xfrm>
              <a:off x="7013575" y="2335213"/>
              <a:ext cx="68263" cy="68263"/>
            </a:xfrm>
            <a:prstGeom prst="ellipse">
              <a:avLst/>
            </a:prstGeom>
            <a:solidFill>
              <a:srgbClr val="D01449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21254" name="Ellipse 92"/>
            <p:cNvSpPr>
              <a:spLocks noChangeArrowheads="1"/>
            </p:cNvSpPr>
            <p:nvPr/>
          </p:nvSpPr>
          <p:spPr bwMode="auto">
            <a:xfrm rot="3528406">
              <a:off x="7115969" y="1989932"/>
              <a:ext cx="136525" cy="13493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0" hangingPunct="0"/>
              <a:endParaRPr lang="de-DE" sz="12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8" name="Textfeld 114"/>
            <p:cNvSpPr txBox="1">
              <a:spLocks noChangeArrowheads="1"/>
            </p:cNvSpPr>
            <p:nvPr/>
          </p:nvSpPr>
          <p:spPr bwMode="auto">
            <a:xfrm>
              <a:off x="7174008" y="2227263"/>
              <a:ext cx="15888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kern="0" dirty="0">
                  <a:solidFill>
                    <a:sysClr val="windowText" lastClr="000000"/>
                  </a:solidFill>
                  <a:latin typeface="Arial"/>
                </a:rPr>
                <a:t>Dabigatran molecule</a:t>
              </a:r>
            </a:p>
          </p:txBody>
        </p:sp>
        <p:sp>
          <p:nvSpPr>
            <p:cNvPr id="221256" name="TextBox 3"/>
            <p:cNvSpPr txBox="1">
              <a:spLocks noChangeArrowheads="1"/>
            </p:cNvSpPr>
            <p:nvPr/>
          </p:nvSpPr>
          <p:spPr bwMode="auto">
            <a:xfrm>
              <a:off x="273050" y="1773238"/>
              <a:ext cx="17430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</a:rPr>
                <a:t>Dabigatran inhibiting thrombin</a:t>
              </a:r>
            </a:p>
          </p:txBody>
        </p:sp>
        <p:sp>
          <p:nvSpPr>
            <p:cNvPr id="221257" name="TextBox 15"/>
            <p:cNvSpPr txBox="1">
              <a:spLocks noChangeArrowheads="1"/>
            </p:cNvSpPr>
            <p:nvPr/>
          </p:nvSpPr>
          <p:spPr bwMode="auto">
            <a:xfrm>
              <a:off x="3524250" y="1577975"/>
              <a:ext cx="1431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</a:rPr>
                <a:t>Dabigatran bound to plasma proteins</a:t>
              </a:r>
            </a:p>
          </p:txBody>
        </p:sp>
        <p:sp>
          <p:nvSpPr>
            <p:cNvPr id="221258" name="TextBox 18"/>
            <p:cNvSpPr txBox="1">
              <a:spLocks noChangeArrowheads="1"/>
            </p:cNvSpPr>
            <p:nvPr/>
          </p:nvSpPr>
          <p:spPr bwMode="auto">
            <a:xfrm>
              <a:off x="3265488" y="3111500"/>
              <a:ext cx="8302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</a:rPr>
                <a:t>Unbound</a:t>
              </a:r>
            </a:p>
            <a:p>
              <a:pPr eaLnBrk="1" hangingPunct="1"/>
              <a:r>
                <a:rPr lang="en-GB" sz="1200">
                  <a:solidFill>
                    <a:srgbClr val="000000"/>
                  </a:solidFill>
                  <a:latin typeface="Arial" pitchFamily="34" charset="0"/>
                </a:rPr>
                <a:t>dabigatran</a:t>
              </a:r>
            </a:p>
          </p:txBody>
        </p:sp>
      </p:grpSp>
      <p:sp>
        <p:nvSpPr>
          <p:cNvPr id="221191" name="TextBox 174"/>
          <p:cNvSpPr txBox="1">
            <a:spLocks noChangeArrowheads="1"/>
          </p:cNvSpPr>
          <p:nvPr/>
        </p:nvSpPr>
        <p:spPr bwMode="auto">
          <a:xfrm>
            <a:off x="7915790" y="6478589"/>
            <a:ext cx="1161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UK/CVS-151023</a:t>
            </a:r>
          </a:p>
          <a:p>
            <a:pPr algn="r" eaLnBrk="1" hangingPunct="1"/>
            <a:r>
              <a:rPr lang="en-GB" sz="800">
                <a:solidFill>
                  <a:schemeClr val="tx2"/>
                </a:solidFill>
                <a:latin typeface="Arial" pitchFamily="34" charset="0"/>
              </a:rPr>
              <a:t>Date of prep: July 2015</a:t>
            </a:r>
          </a:p>
        </p:txBody>
      </p:sp>
    </p:spTree>
    <p:extLst>
      <p:ext uri="{BB962C8B-B14F-4D97-AF65-F5344CB8AC3E}">
        <p14:creationId xmlns:p14="http://schemas.microsoft.com/office/powerpoint/2010/main" val="389209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>
            <a:off x="5289551" y="4649790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5295901" y="4681538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4260" name="Group 271"/>
          <p:cNvGrpSpPr>
            <a:grpSpLocks/>
          </p:cNvGrpSpPr>
          <p:nvPr/>
        </p:nvGrpSpPr>
        <p:grpSpPr bwMode="auto">
          <a:xfrm>
            <a:off x="5280026" y="4614863"/>
            <a:ext cx="104775" cy="57150"/>
            <a:chOff x="2127250" y="3819526"/>
            <a:chExt cx="104775" cy="339724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61" name="Group 238"/>
          <p:cNvGrpSpPr>
            <a:grpSpLocks/>
          </p:cNvGrpSpPr>
          <p:nvPr/>
        </p:nvGrpSpPr>
        <p:grpSpPr bwMode="auto">
          <a:xfrm>
            <a:off x="5280026" y="4602165"/>
            <a:ext cx="104775" cy="104775"/>
            <a:chOff x="2127250" y="3819526"/>
            <a:chExt cx="104775" cy="339724"/>
          </a:xfrm>
        </p:grpSpPr>
        <p:cxnSp>
          <p:nvCxnSpPr>
            <p:cNvPr id="240" name="Straight Connector 239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/>
          <p:cNvCxnSpPr/>
          <p:nvPr/>
        </p:nvCxnSpPr>
        <p:spPr>
          <a:xfrm>
            <a:off x="2216151" y="4700588"/>
            <a:ext cx="3927475" cy="0"/>
          </a:xfrm>
          <a:prstGeom prst="line">
            <a:avLst/>
          </a:prstGeom>
          <a:ln w="12700" cmpd="sng">
            <a:solidFill>
              <a:srgbClr val="FF66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216151" y="4567238"/>
            <a:ext cx="3927475" cy="0"/>
          </a:xfrm>
          <a:prstGeom prst="line">
            <a:avLst/>
          </a:prstGeom>
          <a:ln w="12700" cmpd="sng">
            <a:solidFill>
              <a:srgbClr val="0C9ED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Rectangle 326"/>
          <p:cNvSpPr/>
          <p:nvPr/>
        </p:nvSpPr>
        <p:spPr>
          <a:xfrm>
            <a:off x="4073525" y="4530727"/>
            <a:ext cx="169863" cy="227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4265" name="Group 289"/>
          <p:cNvGrpSpPr>
            <a:grpSpLocks/>
          </p:cNvGrpSpPr>
          <p:nvPr/>
        </p:nvGrpSpPr>
        <p:grpSpPr bwMode="auto">
          <a:xfrm>
            <a:off x="2301876" y="3049588"/>
            <a:ext cx="104775" cy="361950"/>
            <a:chOff x="1809750" y="2454275"/>
            <a:chExt cx="104775" cy="720725"/>
          </a:xfrm>
        </p:grpSpPr>
        <p:cxnSp>
          <p:nvCxnSpPr>
            <p:cNvPr id="291" name="Straight Connector 290"/>
            <p:cNvCxnSpPr/>
            <p:nvPr/>
          </p:nvCxnSpPr>
          <p:spPr>
            <a:xfrm>
              <a:off x="1862138" y="2457435"/>
              <a:ext cx="0" cy="71756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66" name="Group 241"/>
          <p:cNvGrpSpPr>
            <a:grpSpLocks/>
          </p:cNvGrpSpPr>
          <p:nvPr/>
        </p:nvGrpSpPr>
        <p:grpSpPr bwMode="auto">
          <a:xfrm>
            <a:off x="6096001" y="4649790"/>
            <a:ext cx="104775" cy="104775"/>
            <a:chOff x="2127250" y="3819526"/>
            <a:chExt cx="104775" cy="339724"/>
          </a:xfrm>
        </p:grpSpPr>
        <p:cxnSp>
          <p:nvCxnSpPr>
            <p:cNvPr id="243" name="Straight Connector 242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67" name="Group 274"/>
          <p:cNvGrpSpPr>
            <a:grpSpLocks/>
          </p:cNvGrpSpPr>
          <p:nvPr/>
        </p:nvGrpSpPr>
        <p:grpSpPr bwMode="auto">
          <a:xfrm>
            <a:off x="6092826" y="4665663"/>
            <a:ext cx="104775" cy="57150"/>
            <a:chOff x="2127250" y="3819526"/>
            <a:chExt cx="104775" cy="339724"/>
          </a:xfrm>
        </p:grpSpPr>
        <p:cxnSp>
          <p:nvCxnSpPr>
            <p:cNvPr id="276" name="Straight Connector 275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9" name="Freeform 308"/>
          <p:cNvSpPr/>
          <p:nvPr/>
        </p:nvSpPr>
        <p:spPr>
          <a:xfrm>
            <a:off x="4251325" y="4576765"/>
            <a:ext cx="1892300" cy="149225"/>
          </a:xfrm>
          <a:custGeom>
            <a:avLst/>
            <a:gdLst>
              <a:gd name="connsiteX0" fmla="*/ 1892300 w 1892300"/>
              <a:gd name="connsiteY0" fmla="*/ 149225 h 149225"/>
              <a:gd name="connsiteX1" fmla="*/ 1079500 w 1892300"/>
              <a:gd name="connsiteY1" fmla="*/ 120650 h 149225"/>
              <a:gd name="connsiteX2" fmla="*/ 276225 w 1892300"/>
              <a:gd name="connsiteY2" fmla="*/ 25400 h 149225"/>
              <a:gd name="connsiteX3" fmla="*/ 0 w 1892300"/>
              <a:gd name="connsiteY3" fmla="*/ 0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300" h="149225">
                <a:moveTo>
                  <a:pt x="1892300" y="149225"/>
                </a:moveTo>
                <a:lnTo>
                  <a:pt x="1079500" y="120650"/>
                </a:lnTo>
                <a:lnTo>
                  <a:pt x="276225" y="2540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Freeform 300"/>
          <p:cNvSpPr/>
          <p:nvPr/>
        </p:nvSpPr>
        <p:spPr>
          <a:xfrm>
            <a:off x="4248151" y="4386263"/>
            <a:ext cx="1895475" cy="381000"/>
          </a:xfrm>
          <a:custGeom>
            <a:avLst/>
            <a:gdLst>
              <a:gd name="connsiteX0" fmla="*/ 0 w 1895475"/>
              <a:gd name="connsiteY0" fmla="*/ 0 h 381000"/>
              <a:gd name="connsiteX1" fmla="*/ 276225 w 1895475"/>
              <a:gd name="connsiteY1" fmla="*/ 180975 h 381000"/>
              <a:gd name="connsiteX2" fmla="*/ 1082675 w 1895475"/>
              <a:gd name="connsiteY2" fmla="*/ 333375 h 381000"/>
              <a:gd name="connsiteX3" fmla="*/ 1895475 w 1895475"/>
              <a:gd name="connsiteY3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475" h="381000">
                <a:moveTo>
                  <a:pt x="0" y="0"/>
                </a:moveTo>
                <a:lnTo>
                  <a:pt x="276225" y="180975"/>
                </a:lnTo>
                <a:lnTo>
                  <a:pt x="1082675" y="333375"/>
                </a:lnTo>
                <a:lnTo>
                  <a:pt x="1895475" y="381000"/>
                </a:lnTo>
              </a:path>
            </a:pathLst>
          </a:cu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4270" name="Group 317"/>
          <p:cNvGrpSpPr>
            <a:grpSpLocks/>
          </p:cNvGrpSpPr>
          <p:nvPr/>
        </p:nvGrpSpPr>
        <p:grpSpPr bwMode="auto">
          <a:xfrm>
            <a:off x="2435226" y="2366965"/>
            <a:ext cx="104775" cy="2422525"/>
            <a:chOff x="2127250" y="3819526"/>
            <a:chExt cx="104775" cy="339724"/>
          </a:xfrm>
        </p:grpSpPr>
        <p:cxnSp>
          <p:nvCxnSpPr>
            <p:cNvPr id="319" name="Straight Connector 318"/>
            <p:cNvCxnSpPr/>
            <p:nvPr/>
          </p:nvCxnSpPr>
          <p:spPr>
            <a:xfrm>
              <a:off x="2179638" y="3821084"/>
              <a:ext cx="0" cy="338166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71" name="Group 220"/>
          <p:cNvGrpSpPr>
            <a:grpSpLocks/>
          </p:cNvGrpSpPr>
          <p:nvPr/>
        </p:nvGrpSpPr>
        <p:grpSpPr bwMode="auto">
          <a:xfrm>
            <a:off x="2571750" y="4722813"/>
            <a:ext cx="104775" cy="57150"/>
            <a:chOff x="2127250" y="3819526"/>
            <a:chExt cx="104775" cy="339724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6" name="Freeform 305"/>
          <p:cNvSpPr/>
          <p:nvPr/>
        </p:nvSpPr>
        <p:spPr>
          <a:xfrm>
            <a:off x="2486025" y="4614865"/>
            <a:ext cx="1593850" cy="149225"/>
          </a:xfrm>
          <a:custGeom>
            <a:avLst/>
            <a:gdLst>
              <a:gd name="connsiteX0" fmla="*/ 1593850 w 1593850"/>
              <a:gd name="connsiteY0" fmla="*/ 53975 h 149225"/>
              <a:gd name="connsiteX1" fmla="*/ 1333500 w 1593850"/>
              <a:gd name="connsiteY1" fmla="*/ 3175 h 149225"/>
              <a:gd name="connsiteX2" fmla="*/ 1060450 w 1593850"/>
              <a:gd name="connsiteY2" fmla="*/ 34925 h 149225"/>
              <a:gd name="connsiteX3" fmla="*/ 796925 w 1593850"/>
              <a:gd name="connsiteY3" fmla="*/ 12700 h 149225"/>
              <a:gd name="connsiteX4" fmla="*/ 536575 w 1593850"/>
              <a:gd name="connsiteY4" fmla="*/ 0 h 149225"/>
              <a:gd name="connsiteX5" fmla="*/ 263525 w 1593850"/>
              <a:gd name="connsiteY5" fmla="*/ 127000 h 149225"/>
              <a:gd name="connsiteX6" fmla="*/ 142875 w 1593850"/>
              <a:gd name="connsiteY6" fmla="*/ 142875 h 149225"/>
              <a:gd name="connsiteX7" fmla="*/ 0 w 1593850"/>
              <a:gd name="connsiteY7" fmla="*/ 149225 h 14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850" h="149225">
                <a:moveTo>
                  <a:pt x="1593850" y="53975"/>
                </a:moveTo>
                <a:lnTo>
                  <a:pt x="1333500" y="3175"/>
                </a:lnTo>
                <a:lnTo>
                  <a:pt x="1060450" y="34925"/>
                </a:lnTo>
                <a:lnTo>
                  <a:pt x="796925" y="12700"/>
                </a:lnTo>
                <a:lnTo>
                  <a:pt x="536575" y="0"/>
                </a:lnTo>
                <a:lnTo>
                  <a:pt x="263525" y="127000"/>
                </a:lnTo>
                <a:lnTo>
                  <a:pt x="142875" y="142875"/>
                </a:lnTo>
                <a:lnTo>
                  <a:pt x="0" y="149225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4273" name="Group 223"/>
          <p:cNvGrpSpPr>
            <a:grpSpLocks/>
          </p:cNvGrpSpPr>
          <p:nvPr/>
        </p:nvGrpSpPr>
        <p:grpSpPr bwMode="auto">
          <a:xfrm>
            <a:off x="3498851" y="4452940"/>
            <a:ext cx="104775" cy="219075"/>
            <a:chOff x="2127250" y="3819526"/>
            <a:chExt cx="104775" cy="339724"/>
          </a:xfrm>
        </p:grpSpPr>
        <p:cxnSp>
          <p:nvCxnSpPr>
            <p:cNvPr id="225" name="Straight Connector 224"/>
            <p:cNvCxnSpPr/>
            <p:nvPr/>
          </p:nvCxnSpPr>
          <p:spPr>
            <a:xfrm>
              <a:off x="2179638" y="3821987"/>
              <a:ext cx="0" cy="337263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74" name="Group 226"/>
          <p:cNvGrpSpPr>
            <a:grpSpLocks/>
          </p:cNvGrpSpPr>
          <p:nvPr/>
        </p:nvGrpSpPr>
        <p:grpSpPr bwMode="auto">
          <a:xfrm>
            <a:off x="3765550" y="4452940"/>
            <a:ext cx="104775" cy="193675"/>
            <a:chOff x="2127250" y="3819526"/>
            <a:chExt cx="104775" cy="339724"/>
          </a:xfrm>
        </p:grpSpPr>
        <p:cxnSp>
          <p:nvCxnSpPr>
            <p:cNvPr id="228" name="Straight Connector 227"/>
            <p:cNvCxnSpPr/>
            <p:nvPr/>
          </p:nvCxnSpPr>
          <p:spPr>
            <a:xfrm>
              <a:off x="2179638" y="3822310"/>
              <a:ext cx="0" cy="33694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75" name="Group 229"/>
          <p:cNvGrpSpPr>
            <a:grpSpLocks/>
          </p:cNvGrpSpPr>
          <p:nvPr/>
        </p:nvGrpSpPr>
        <p:grpSpPr bwMode="auto">
          <a:xfrm>
            <a:off x="4032251" y="4424365"/>
            <a:ext cx="104775" cy="193675"/>
            <a:chOff x="2127250" y="3819526"/>
            <a:chExt cx="104775" cy="339724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2179638" y="3822310"/>
              <a:ext cx="0" cy="33694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76" name="Group 232"/>
          <p:cNvGrpSpPr>
            <a:grpSpLocks/>
          </p:cNvGrpSpPr>
          <p:nvPr/>
        </p:nvGrpSpPr>
        <p:grpSpPr bwMode="auto">
          <a:xfrm>
            <a:off x="4197350" y="4440240"/>
            <a:ext cx="104775" cy="149225"/>
            <a:chOff x="2127250" y="3819526"/>
            <a:chExt cx="104775" cy="339724"/>
          </a:xfrm>
        </p:grpSpPr>
        <p:cxnSp>
          <p:nvCxnSpPr>
            <p:cNvPr id="234" name="Straight Connector 233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77" name="Group 235"/>
          <p:cNvGrpSpPr>
            <a:grpSpLocks/>
          </p:cNvGrpSpPr>
          <p:nvPr/>
        </p:nvGrpSpPr>
        <p:grpSpPr bwMode="auto">
          <a:xfrm>
            <a:off x="4470401" y="4481515"/>
            <a:ext cx="104775" cy="149225"/>
            <a:chOff x="2127250" y="3819526"/>
            <a:chExt cx="104775" cy="339724"/>
          </a:xfrm>
        </p:grpSpPr>
        <p:cxnSp>
          <p:nvCxnSpPr>
            <p:cNvPr id="237" name="Straight Connector 236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4" name="Freeform 303"/>
          <p:cNvSpPr/>
          <p:nvPr/>
        </p:nvSpPr>
        <p:spPr>
          <a:xfrm>
            <a:off x="2486025" y="4621215"/>
            <a:ext cx="1593850" cy="136525"/>
          </a:xfrm>
          <a:custGeom>
            <a:avLst/>
            <a:gdLst>
              <a:gd name="connsiteX0" fmla="*/ 1593850 w 1593850"/>
              <a:gd name="connsiteY0" fmla="*/ 44450 h 136525"/>
              <a:gd name="connsiteX1" fmla="*/ 1327150 w 1593850"/>
              <a:gd name="connsiteY1" fmla="*/ 0 h 136525"/>
              <a:gd name="connsiteX2" fmla="*/ 1066800 w 1593850"/>
              <a:gd name="connsiteY2" fmla="*/ 66675 h 136525"/>
              <a:gd name="connsiteX3" fmla="*/ 793750 w 1593850"/>
              <a:gd name="connsiteY3" fmla="*/ 79375 h 136525"/>
              <a:gd name="connsiteX4" fmla="*/ 527050 w 1593850"/>
              <a:gd name="connsiteY4" fmla="*/ 76200 h 136525"/>
              <a:gd name="connsiteX5" fmla="*/ 266700 w 1593850"/>
              <a:gd name="connsiteY5" fmla="*/ 130175 h 136525"/>
              <a:gd name="connsiteX6" fmla="*/ 136525 w 1593850"/>
              <a:gd name="connsiteY6" fmla="*/ 107950 h 136525"/>
              <a:gd name="connsiteX7" fmla="*/ 0 w 1593850"/>
              <a:gd name="connsiteY7" fmla="*/ 136525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3850" h="136525">
                <a:moveTo>
                  <a:pt x="1593850" y="44450"/>
                </a:moveTo>
                <a:lnTo>
                  <a:pt x="1327150" y="0"/>
                </a:lnTo>
                <a:lnTo>
                  <a:pt x="1066800" y="66675"/>
                </a:lnTo>
                <a:lnTo>
                  <a:pt x="793750" y="79375"/>
                </a:lnTo>
                <a:lnTo>
                  <a:pt x="527050" y="76200"/>
                </a:lnTo>
                <a:lnTo>
                  <a:pt x="266700" y="130175"/>
                </a:lnTo>
                <a:lnTo>
                  <a:pt x="136525" y="107950"/>
                </a:lnTo>
                <a:lnTo>
                  <a:pt x="0" y="136525"/>
                </a:lnTo>
              </a:path>
            </a:pathLst>
          </a:custGeom>
          <a:noFill/>
          <a:ln w="19050" cmpd="sng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Freeform 299"/>
          <p:cNvSpPr/>
          <p:nvPr/>
        </p:nvSpPr>
        <p:spPr>
          <a:xfrm>
            <a:off x="2216151" y="2624138"/>
            <a:ext cx="1866900" cy="1682750"/>
          </a:xfrm>
          <a:custGeom>
            <a:avLst/>
            <a:gdLst>
              <a:gd name="connsiteX0" fmla="*/ 1866900 w 1866900"/>
              <a:gd name="connsiteY0" fmla="*/ 1682750 h 1682750"/>
              <a:gd name="connsiteX1" fmla="*/ 1597025 w 1866900"/>
              <a:gd name="connsiteY1" fmla="*/ 1527175 h 1682750"/>
              <a:gd name="connsiteX2" fmla="*/ 1330325 w 1866900"/>
              <a:gd name="connsiteY2" fmla="*/ 1457325 h 1682750"/>
              <a:gd name="connsiteX3" fmla="*/ 1066800 w 1866900"/>
              <a:gd name="connsiteY3" fmla="*/ 1231900 h 1682750"/>
              <a:gd name="connsiteX4" fmla="*/ 793750 w 1866900"/>
              <a:gd name="connsiteY4" fmla="*/ 889000 h 1682750"/>
              <a:gd name="connsiteX5" fmla="*/ 533400 w 1866900"/>
              <a:gd name="connsiteY5" fmla="*/ 298450 h 1682750"/>
              <a:gd name="connsiteX6" fmla="*/ 409575 w 1866900"/>
              <a:gd name="connsiteY6" fmla="*/ 41275 h 1682750"/>
              <a:gd name="connsiteX7" fmla="*/ 339725 w 1866900"/>
              <a:gd name="connsiteY7" fmla="*/ 0 h 1682750"/>
              <a:gd name="connsiteX8" fmla="*/ 298450 w 1866900"/>
              <a:gd name="connsiteY8" fmla="*/ 28575 h 1682750"/>
              <a:gd name="connsiteX9" fmla="*/ 266700 w 1866900"/>
              <a:gd name="connsiteY9" fmla="*/ 193675 h 1682750"/>
              <a:gd name="connsiteX10" fmla="*/ 136525 w 1866900"/>
              <a:gd name="connsiteY10" fmla="*/ 692150 h 1682750"/>
              <a:gd name="connsiteX11" fmla="*/ 0 w 1866900"/>
              <a:gd name="connsiteY11" fmla="*/ 1343025 h 16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6900" h="1682750">
                <a:moveTo>
                  <a:pt x="1866900" y="1682750"/>
                </a:moveTo>
                <a:lnTo>
                  <a:pt x="1597025" y="1527175"/>
                </a:lnTo>
                <a:lnTo>
                  <a:pt x="1330325" y="1457325"/>
                </a:lnTo>
                <a:lnTo>
                  <a:pt x="1066800" y="1231900"/>
                </a:lnTo>
                <a:lnTo>
                  <a:pt x="793750" y="889000"/>
                </a:lnTo>
                <a:lnTo>
                  <a:pt x="533400" y="298450"/>
                </a:lnTo>
                <a:lnTo>
                  <a:pt x="409575" y="41275"/>
                </a:lnTo>
                <a:lnTo>
                  <a:pt x="339725" y="0"/>
                </a:lnTo>
                <a:lnTo>
                  <a:pt x="298450" y="28575"/>
                </a:lnTo>
                <a:lnTo>
                  <a:pt x="266700" y="193675"/>
                </a:lnTo>
                <a:lnTo>
                  <a:pt x="136525" y="692150"/>
                </a:lnTo>
                <a:lnTo>
                  <a:pt x="0" y="1343025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4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3017838" y="3041652"/>
            <a:ext cx="0" cy="474663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2965451" y="3040063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282" name="Group 171"/>
          <p:cNvGrpSpPr>
            <a:grpSpLocks/>
          </p:cNvGrpSpPr>
          <p:nvPr/>
        </p:nvGrpSpPr>
        <p:grpSpPr bwMode="auto">
          <a:xfrm>
            <a:off x="3232150" y="3529015"/>
            <a:ext cx="104775" cy="339725"/>
            <a:chOff x="2127250" y="3819526"/>
            <a:chExt cx="104775" cy="33972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2179638" y="3821113"/>
              <a:ext cx="0" cy="338137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7" name="Straight Connector 156"/>
          <p:cNvCxnSpPr/>
          <p:nvPr/>
        </p:nvCxnSpPr>
        <p:spPr>
          <a:xfrm>
            <a:off x="3551238" y="3768725"/>
            <a:ext cx="0" cy="338138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3498851" y="3767138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814763" y="3941763"/>
            <a:ext cx="0" cy="22542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3762375" y="3941763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4081463" y="4116389"/>
            <a:ext cx="0" cy="193675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029076" y="4116388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4249738" y="4240213"/>
            <a:ext cx="0" cy="15875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4197350" y="4241800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522788" y="4459288"/>
            <a:ext cx="0" cy="15875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470401" y="4459288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293" name="Group 139"/>
          <p:cNvGrpSpPr>
            <a:grpSpLocks/>
          </p:cNvGrpSpPr>
          <p:nvPr/>
        </p:nvGrpSpPr>
        <p:grpSpPr bwMode="auto">
          <a:xfrm>
            <a:off x="2419350" y="1957388"/>
            <a:ext cx="104775" cy="850900"/>
            <a:chOff x="1809750" y="2454275"/>
            <a:chExt cx="104775" cy="720725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1862138" y="2456964"/>
              <a:ext cx="0" cy="718036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94" name="Group 142"/>
          <p:cNvGrpSpPr>
            <a:grpSpLocks/>
          </p:cNvGrpSpPr>
          <p:nvPr/>
        </p:nvGrpSpPr>
        <p:grpSpPr bwMode="auto">
          <a:xfrm>
            <a:off x="2428876" y="2100263"/>
            <a:ext cx="104775" cy="698500"/>
            <a:chOff x="1809750" y="2454275"/>
            <a:chExt cx="104775" cy="720725"/>
          </a:xfrm>
        </p:grpSpPr>
        <p:cxnSp>
          <p:nvCxnSpPr>
            <p:cNvPr id="144" name="Straight Connector 143"/>
            <p:cNvCxnSpPr/>
            <p:nvPr/>
          </p:nvCxnSpPr>
          <p:spPr>
            <a:xfrm>
              <a:off x="1862138" y="2457551"/>
              <a:ext cx="0" cy="717449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95" name="Group 129"/>
          <p:cNvGrpSpPr>
            <a:grpSpLocks/>
          </p:cNvGrpSpPr>
          <p:nvPr/>
        </p:nvGrpSpPr>
        <p:grpSpPr bwMode="auto">
          <a:xfrm>
            <a:off x="2698750" y="2192340"/>
            <a:ext cx="104775" cy="720725"/>
            <a:chOff x="1809750" y="2454275"/>
            <a:chExt cx="104775" cy="720725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1862138" y="2457450"/>
              <a:ext cx="0" cy="71755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96" name="Group 130"/>
          <p:cNvGrpSpPr>
            <a:grpSpLocks/>
          </p:cNvGrpSpPr>
          <p:nvPr/>
        </p:nvGrpSpPr>
        <p:grpSpPr bwMode="auto">
          <a:xfrm>
            <a:off x="2571750" y="1897063"/>
            <a:ext cx="104775" cy="774700"/>
            <a:chOff x="1809750" y="2454275"/>
            <a:chExt cx="104775" cy="720725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1862138" y="2457229"/>
              <a:ext cx="0" cy="717771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97" name="Group 133"/>
          <p:cNvGrpSpPr>
            <a:grpSpLocks/>
          </p:cNvGrpSpPr>
          <p:nvPr/>
        </p:nvGrpSpPr>
        <p:grpSpPr bwMode="auto">
          <a:xfrm>
            <a:off x="2501901" y="1731963"/>
            <a:ext cx="104775" cy="869950"/>
            <a:chOff x="1809750" y="2454275"/>
            <a:chExt cx="104775" cy="720725"/>
          </a:xfrm>
        </p:grpSpPr>
        <p:cxnSp>
          <p:nvCxnSpPr>
            <p:cNvPr id="135" name="Straight Connector 134"/>
            <p:cNvCxnSpPr/>
            <p:nvPr/>
          </p:nvCxnSpPr>
          <p:spPr>
            <a:xfrm>
              <a:off x="1862138" y="2456905"/>
              <a:ext cx="0" cy="718095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298" name="Group 136"/>
          <p:cNvGrpSpPr>
            <a:grpSpLocks/>
          </p:cNvGrpSpPr>
          <p:nvPr/>
        </p:nvGrpSpPr>
        <p:grpSpPr bwMode="auto">
          <a:xfrm>
            <a:off x="2457451" y="1814513"/>
            <a:ext cx="104775" cy="850900"/>
            <a:chOff x="1809750" y="2454275"/>
            <a:chExt cx="104775" cy="720725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1862138" y="2456964"/>
              <a:ext cx="0" cy="718036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Oval 113"/>
          <p:cNvSpPr/>
          <p:nvPr/>
        </p:nvSpPr>
        <p:spPr>
          <a:xfrm>
            <a:off x="4211639" y="4351338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6108701" y="4725988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4301" name="Titel 1"/>
          <p:cNvSpPr>
            <a:spLocks noGrp="1"/>
          </p:cNvSpPr>
          <p:nvPr>
            <p:ph type="title"/>
          </p:nvPr>
        </p:nvSpPr>
        <p:spPr>
          <a:xfrm>
            <a:off x="628650" y="-21732"/>
            <a:ext cx="7886700" cy="118231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b="1" dirty="0" err="1" smtClean="0"/>
              <a:t>Idarucizumab</a:t>
            </a:r>
            <a:r>
              <a:rPr lang="en-GB" sz="2800" b="1" dirty="0" smtClean="0"/>
              <a:t> showed immediate, complete and sustained reversal of </a:t>
            </a:r>
            <a:r>
              <a:rPr lang="en-GB" sz="2800" b="1" dirty="0" err="1" smtClean="0"/>
              <a:t>dabigatran</a:t>
            </a:r>
            <a:r>
              <a:rPr lang="en-GB" sz="2800" b="1" dirty="0" smtClean="0"/>
              <a:t> anticoagulation </a:t>
            </a:r>
            <a:endParaRPr lang="en-US" sz="2800" b="1" dirty="0" smtClean="0"/>
          </a:p>
        </p:txBody>
      </p:sp>
      <p:sp>
        <p:nvSpPr>
          <p:cNvPr id="224302" name="Textfeld 16"/>
          <p:cNvSpPr txBox="1">
            <a:spLocks noChangeArrowheads="1"/>
          </p:cNvSpPr>
          <p:nvPr/>
        </p:nvSpPr>
        <p:spPr bwMode="auto">
          <a:xfrm>
            <a:off x="3165475" y="2990852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400">
                <a:solidFill>
                  <a:srgbClr val="00498B"/>
                </a:solidFill>
                <a:latin typeface="Arial" pitchFamily="34" charset="0"/>
              </a:rPr>
              <a:t>DE + placebo</a:t>
            </a: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3089275" y="3249613"/>
            <a:ext cx="217488" cy="3159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62175" y="1563688"/>
            <a:ext cx="0" cy="328295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17738" y="5008563"/>
            <a:ext cx="193040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17988" y="5008563"/>
            <a:ext cx="193040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4307" name="Group 26"/>
          <p:cNvGrpSpPr>
            <a:grpSpLocks/>
          </p:cNvGrpSpPr>
          <p:nvPr/>
        </p:nvGrpSpPr>
        <p:grpSpPr bwMode="auto">
          <a:xfrm>
            <a:off x="2076450" y="1566863"/>
            <a:ext cx="82550" cy="3276600"/>
            <a:chOff x="955675" y="1857375"/>
            <a:chExt cx="98425" cy="327660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955675" y="4314825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55675" y="5133975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955675" y="4724400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955675" y="3086100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955675" y="3905250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955675" y="3495675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955675" y="1857375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955675" y="2676525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955675" y="2266950"/>
              <a:ext cx="98425" cy="0"/>
            </a:xfrm>
            <a:prstGeom prst="line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2492375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25675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022600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7488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287713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17938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552825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524375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34000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29188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43625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38813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083050" y="5005388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181476" y="4957765"/>
            <a:ext cx="73025" cy="10477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114801" y="4957765"/>
            <a:ext cx="73025" cy="10477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4323" name="Textfeld 16"/>
          <p:cNvSpPr txBox="1">
            <a:spLocks noChangeArrowheads="1"/>
          </p:cNvSpPr>
          <p:nvPr/>
        </p:nvSpPr>
        <p:spPr bwMode="auto">
          <a:xfrm>
            <a:off x="3881667" y="50371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224324" name="Textfeld 16"/>
          <p:cNvSpPr txBox="1">
            <a:spLocks noChangeArrowheads="1"/>
          </p:cNvSpPr>
          <p:nvPr/>
        </p:nvSpPr>
        <p:spPr bwMode="auto">
          <a:xfrm>
            <a:off x="3614967" y="50371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224325" name="Textfeld 16"/>
          <p:cNvSpPr txBox="1">
            <a:spLocks noChangeArrowheads="1"/>
          </p:cNvSpPr>
          <p:nvPr/>
        </p:nvSpPr>
        <p:spPr bwMode="auto">
          <a:xfrm>
            <a:off x="3405173" y="5037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224326" name="Textfeld 16"/>
          <p:cNvSpPr txBox="1">
            <a:spLocks noChangeArrowheads="1"/>
          </p:cNvSpPr>
          <p:nvPr/>
        </p:nvSpPr>
        <p:spPr bwMode="auto">
          <a:xfrm>
            <a:off x="3138473" y="5037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224327" name="Textfeld 16"/>
          <p:cNvSpPr txBox="1">
            <a:spLocks noChangeArrowheads="1"/>
          </p:cNvSpPr>
          <p:nvPr/>
        </p:nvSpPr>
        <p:spPr bwMode="auto">
          <a:xfrm>
            <a:off x="2874948" y="5037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24328" name="Textfeld 16"/>
          <p:cNvSpPr txBox="1">
            <a:spLocks noChangeArrowheads="1"/>
          </p:cNvSpPr>
          <p:nvPr/>
        </p:nvSpPr>
        <p:spPr bwMode="auto">
          <a:xfrm>
            <a:off x="2608248" y="5037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24329" name="Textfeld 16"/>
          <p:cNvSpPr txBox="1">
            <a:spLocks noChangeArrowheads="1"/>
          </p:cNvSpPr>
          <p:nvPr/>
        </p:nvSpPr>
        <p:spPr bwMode="auto">
          <a:xfrm>
            <a:off x="2341548" y="50371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24330" name="Textfeld 16"/>
          <p:cNvSpPr txBox="1">
            <a:spLocks noChangeArrowheads="1"/>
          </p:cNvSpPr>
          <p:nvPr/>
        </p:nvSpPr>
        <p:spPr bwMode="auto">
          <a:xfrm>
            <a:off x="2036415" y="5037139"/>
            <a:ext cx="367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-2</a:t>
            </a:r>
          </a:p>
        </p:txBody>
      </p:sp>
      <p:sp>
        <p:nvSpPr>
          <p:cNvPr id="224331" name="Textfeld 16"/>
          <p:cNvSpPr txBox="1">
            <a:spLocks noChangeArrowheads="1"/>
          </p:cNvSpPr>
          <p:nvPr/>
        </p:nvSpPr>
        <p:spPr bwMode="auto">
          <a:xfrm>
            <a:off x="4319817" y="50371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24</a:t>
            </a:r>
          </a:p>
        </p:txBody>
      </p:sp>
      <p:sp>
        <p:nvSpPr>
          <p:cNvPr id="224332" name="Textfeld 16"/>
          <p:cNvSpPr txBox="1">
            <a:spLocks noChangeArrowheads="1"/>
          </p:cNvSpPr>
          <p:nvPr/>
        </p:nvSpPr>
        <p:spPr bwMode="auto">
          <a:xfrm>
            <a:off x="4726217" y="50371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36</a:t>
            </a:r>
          </a:p>
        </p:txBody>
      </p:sp>
      <p:sp>
        <p:nvSpPr>
          <p:cNvPr id="224333" name="Textfeld 16"/>
          <p:cNvSpPr txBox="1">
            <a:spLocks noChangeArrowheads="1"/>
          </p:cNvSpPr>
          <p:nvPr/>
        </p:nvSpPr>
        <p:spPr bwMode="auto">
          <a:xfrm>
            <a:off x="5126267" y="50371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48</a:t>
            </a:r>
          </a:p>
        </p:txBody>
      </p:sp>
      <p:sp>
        <p:nvSpPr>
          <p:cNvPr id="224334" name="Textfeld 16"/>
          <p:cNvSpPr txBox="1">
            <a:spLocks noChangeArrowheads="1"/>
          </p:cNvSpPr>
          <p:nvPr/>
        </p:nvSpPr>
        <p:spPr bwMode="auto">
          <a:xfrm>
            <a:off x="5535842" y="50371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224335" name="Textfeld 16"/>
          <p:cNvSpPr txBox="1">
            <a:spLocks noChangeArrowheads="1"/>
          </p:cNvSpPr>
          <p:nvPr/>
        </p:nvSpPr>
        <p:spPr bwMode="auto">
          <a:xfrm>
            <a:off x="5939067" y="50371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72</a:t>
            </a:r>
          </a:p>
        </p:txBody>
      </p:sp>
      <p:sp>
        <p:nvSpPr>
          <p:cNvPr id="224336" name="Textfeld 16"/>
          <p:cNvSpPr txBox="1">
            <a:spLocks noChangeArrowheads="1"/>
          </p:cNvSpPr>
          <p:nvPr/>
        </p:nvSpPr>
        <p:spPr bwMode="auto">
          <a:xfrm>
            <a:off x="2727377" y="5405439"/>
            <a:ext cx="28716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Time after end of infusion (hr)</a:t>
            </a:r>
          </a:p>
        </p:txBody>
      </p:sp>
      <p:sp>
        <p:nvSpPr>
          <p:cNvPr id="224337" name="Textfeld 16"/>
          <p:cNvSpPr txBox="1">
            <a:spLocks noChangeArrowheads="1"/>
          </p:cNvSpPr>
          <p:nvPr/>
        </p:nvSpPr>
        <p:spPr bwMode="auto">
          <a:xfrm>
            <a:off x="1713142" y="1393826"/>
            <a:ext cx="412293" cy="36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70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65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60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55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50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45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40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35</a:t>
            </a:r>
          </a:p>
          <a:p>
            <a:pPr algn="ctr" eaLnBrk="1" hangingPunct="1">
              <a:spcBef>
                <a:spcPts val="1300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224338" name="Textfeld 16"/>
          <p:cNvSpPr txBox="1">
            <a:spLocks noChangeArrowheads="1"/>
          </p:cNvSpPr>
          <p:nvPr/>
        </p:nvSpPr>
        <p:spPr bwMode="auto">
          <a:xfrm rot="-5400000">
            <a:off x="1049073" y="3046206"/>
            <a:ext cx="10593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dTT (sec)</a:t>
            </a:r>
          </a:p>
        </p:txBody>
      </p:sp>
      <p:sp>
        <p:nvSpPr>
          <p:cNvPr id="64" name="Oval 63"/>
          <p:cNvSpPr/>
          <p:nvPr/>
        </p:nvSpPr>
        <p:spPr>
          <a:xfrm>
            <a:off x="3244850" y="382111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775075" y="43322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7" name="Isosceles Triangle 66"/>
          <p:cNvSpPr/>
          <p:nvPr/>
        </p:nvSpPr>
        <p:spPr>
          <a:xfrm>
            <a:off x="3238500" y="4573590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3508376" y="42941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244850" y="4233863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981326" y="4151313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711450" y="42052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581275" y="4430713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517776" y="457993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4041776" y="43830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3" name="Isosceles Triangle 82"/>
          <p:cNvSpPr/>
          <p:nvPr/>
        </p:nvSpPr>
        <p:spPr>
          <a:xfrm>
            <a:off x="2968626" y="457041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4" name="Isosceles Triangle 83"/>
          <p:cNvSpPr/>
          <p:nvPr/>
        </p:nvSpPr>
        <p:spPr>
          <a:xfrm>
            <a:off x="2705100" y="4694240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5" name="Isosceles Triangle 84"/>
          <p:cNvSpPr/>
          <p:nvPr/>
        </p:nvSpPr>
        <p:spPr>
          <a:xfrm>
            <a:off x="2574925" y="4713290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2444751" y="471646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7" name="Isosceles Triangle 86"/>
          <p:cNvSpPr/>
          <p:nvPr/>
        </p:nvSpPr>
        <p:spPr>
          <a:xfrm>
            <a:off x="3505201" y="4605340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3771900" y="457041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9" name="Isosceles Triangle 88"/>
          <p:cNvSpPr/>
          <p:nvPr/>
        </p:nvSpPr>
        <p:spPr>
          <a:xfrm>
            <a:off x="4035426" y="460851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0" name="Isosceles Triangle 89"/>
          <p:cNvSpPr/>
          <p:nvPr/>
        </p:nvSpPr>
        <p:spPr>
          <a:xfrm>
            <a:off x="4203700" y="451961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1" name="Isosceles Triangle 90"/>
          <p:cNvSpPr/>
          <p:nvPr/>
        </p:nvSpPr>
        <p:spPr>
          <a:xfrm>
            <a:off x="4476751" y="455771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3" name="Isosceles Triangle 92"/>
          <p:cNvSpPr/>
          <p:nvPr/>
        </p:nvSpPr>
        <p:spPr>
          <a:xfrm>
            <a:off x="6102351" y="467836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2974976" y="347821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711450" y="288766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584450" y="2630488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2514600" y="258921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2447926" y="277971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2470151" y="2611438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3511551" y="404336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3775075" y="411956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041776" y="426561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184401" y="3919539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317751" y="3376615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444751" y="2579690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2174875" y="3910015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1" name="Isosceles Triangle 120"/>
          <p:cNvSpPr/>
          <p:nvPr/>
        </p:nvSpPr>
        <p:spPr>
          <a:xfrm>
            <a:off x="2311401" y="3586163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2" name="Isosceles Triangle 121"/>
          <p:cNvSpPr/>
          <p:nvPr/>
        </p:nvSpPr>
        <p:spPr>
          <a:xfrm>
            <a:off x="2432051" y="3036890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4374" name="Group 145"/>
          <p:cNvGrpSpPr>
            <a:grpSpLocks/>
          </p:cNvGrpSpPr>
          <p:nvPr/>
        </p:nvGrpSpPr>
        <p:grpSpPr bwMode="auto">
          <a:xfrm>
            <a:off x="2301876" y="2725740"/>
            <a:ext cx="104775" cy="587375"/>
            <a:chOff x="1809750" y="2454275"/>
            <a:chExt cx="104775" cy="720725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1862138" y="2458171"/>
              <a:ext cx="0" cy="716829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Oval 148"/>
          <p:cNvSpPr/>
          <p:nvPr/>
        </p:nvSpPr>
        <p:spPr>
          <a:xfrm>
            <a:off x="2317751" y="3275013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4376" name="Group 211"/>
          <p:cNvGrpSpPr>
            <a:grpSpLocks/>
          </p:cNvGrpSpPr>
          <p:nvPr/>
        </p:nvGrpSpPr>
        <p:grpSpPr bwMode="auto">
          <a:xfrm>
            <a:off x="3232150" y="4376740"/>
            <a:ext cx="104775" cy="250825"/>
            <a:chOff x="2127250" y="3819526"/>
            <a:chExt cx="104775" cy="339724"/>
          </a:xfrm>
        </p:grpSpPr>
        <p:cxnSp>
          <p:nvCxnSpPr>
            <p:cNvPr id="213" name="Straight Connector 212"/>
            <p:cNvCxnSpPr/>
            <p:nvPr/>
          </p:nvCxnSpPr>
          <p:spPr>
            <a:xfrm>
              <a:off x="2179638" y="3821675"/>
              <a:ext cx="0" cy="337575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77" name="Group 214"/>
          <p:cNvGrpSpPr>
            <a:grpSpLocks/>
          </p:cNvGrpSpPr>
          <p:nvPr/>
        </p:nvGrpSpPr>
        <p:grpSpPr bwMode="auto">
          <a:xfrm>
            <a:off x="2962276" y="4370390"/>
            <a:ext cx="104775" cy="250825"/>
            <a:chOff x="2127250" y="3819526"/>
            <a:chExt cx="104775" cy="339724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179638" y="3821675"/>
              <a:ext cx="0" cy="337575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78" name="Group 217"/>
          <p:cNvGrpSpPr>
            <a:grpSpLocks/>
          </p:cNvGrpSpPr>
          <p:nvPr/>
        </p:nvGrpSpPr>
        <p:grpSpPr bwMode="auto">
          <a:xfrm>
            <a:off x="2701925" y="4646615"/>
            <a:ext cx="104775" cy="111125"/>
            <a:chOff x="2127250" y="3819526"/>
            <a:chExt cx="104775" cy="339724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79" name="Group 277"/>
          <p:cNvGrpSpPr>
            <a:grpSpLocks/>
          </p:cNvGrpSpPr>
          <p:nvPr/>
        </p:nvGrpSpPr>
        <p:grpSpPr bwMode="auto">
          <a:xfrm>
            <a:off x="2165350" y="3738563"/>
            <a:ext cx="104775" cy="193675"/>
            <a:chOff x="2127250" y="3819526"/>
            <a:chExt cx="104775" cy="339724"/>
          </a:xfrm>
        </p:grpSpPr>
        <p:cxnSp>
          <p:nvCxnSpPr>
            <p:cNvPr id="279" name="Straight Connector 278"/>
            <p:cNvCxnSpPr/>
            <p:nvPr/>
          </p:nvCxnSpPr>
          <p:spPr>
            <a:xfrm>
              <a:off x="2179638" y="3822310"/>
              <a:ext cx="0" cy="33694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80" name="Group 280"/>
          <p:cNvGrpSpPr>
            <a:grpSpLocks/>
          </p:cNvGrpSpPr>
          <p:nvPr/>
        </p:nvGrpSpPr>
        <p:grpSpPr bwMode="auto">
          <a:xfrm>
            <a:off x="2165350" y="3697288"/>
            <a:ext cx="104775" cy="193675"/>
            <a:chOff x="2127250" y="3819526"/>
            <a:chExt cx="104775" cy="339724"/>
          </a:xfrm>
        </p:grpSpPr>
        <p:cxnSp>
          <p:nvCxnSpPr>
            <p:cNvPr id="282" name="Straight Connector 281"/>
            <p:cNvCxnSpPr/>
            <p:nvPr/>
          </p:nvCxnSpPr>
          <p:spPr>
            <a:xfrm>
              <a:off x="2179638" y="3822310"/>
              <a:ext cx="0" cy="33694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81" name="Group 283"/>
          <p:cNvGrpSpPr>
            <a:grpSpLocks/>
          </p:cNvGrpSpPr>
          <p:nvPr/>
        </p:nvGrpSpPr>
        <p:grpSpPr bwMode="auto">
          <a:xfrm>
            <a:off x="2165350" y="3611563"/>
            <a:ext cx="104775" cy="342900"/>
            <a:chOff x="2127250" y="3819526"/>
            <a:chExt cx="104775" cy="339724"/>
          </a:xfrm>
        </p:grpSpPr>
        <p:cxnSp>
          <p:nvCxnSpPr>
            <p:cNvPr id="285" name="Straight Connector 284"/>
            <p:cNvCxnSpPr/>
            <p:nvPr/>
          </p:nvCxnSpPr>
          <p:spPr>
            <a:xfrm>
              <a:off x="2179638" y="3821098"/>
              <a:ext cx="0" cy="338152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82" name="Group 286"/>
          <p:cNvGrpSpPr>
            <a:grpSpLocks/>
          </p:cNvGrpSpPr>
          <p:nvPr/>
        </p:nvGrpSpPr>
        <p:grpSpPr bwMode="auto">
          <a:xfrm>
            <a:off x="2301876" y="2963863"/>
            <a:ext cx="104775" cy="476250"/>
            <a:chOff x="1809750" y="2454275"/>
            <a:chExt cx="104775" cy="720725"/>
          </a:xfrm>
        </p:grpSpPr>
        <p:cxnSp>
          <p:nvCxnSpPr>
            <p:cNvPr id="288" name="Straight Connector 287"/>
            <p:cNvCxnSpPr/>
            <p:nvPr/>
          </p:nvCxnSpPr>
          <p:spPr>
            <a:xfrm>
              <a:off x="1862138" y="2456677"/>
              <a:ext cx="0" cy="718323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83" name="Group 292"/>
          <p:cNvGrpSpPr>
            <a:grpSpLocks/>
          </p:cNvGrpSpPr>
          <p:nvPr/>
        </p:nvGrpSpPr>
        <p:grpSpPr bwMode="auto">
          <a:xfrm>
            <a:off x="2419350" y="1798638"/>
            <a:ext cx="104775" cy="850900"/>
            <a:chOff x="1809750" y="2454275"/>
            <a:chExt cx="104775" cy="720725"/>
          </a:xfrm>
        </p:grpSpPr>
        <p:cxnSp>
          <p:nvCxnSpPr>
            <p:cNvPr id="294" name="Straight Connector 293"/>
            <p:cNvCxnSpPr/>
            <p:nvPr/>
          </p:nvCxnSpPr>
          <p:spPr>
            <a:xfrm>
              <a:off x="1862138" y="2456964"/>
              <a:ext cx="0" cy="71803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384" name="Group 295"/>
          <p:cNvGrpSpPr>
            <a:grpSpLocks/>
          </p:cNvGrpSpPr>
          <p:nvPr/>
        </p:nvGrpSpPr>
        <p:grpSpPr bwMode="auto">
          <a:xfrm>
            <a:off x="2419350" y="1398588"/>
            <a:ext cx="104775" cy="984250"/>
            <a:chOff x="1809750" y="2454275"/>
            <a:chExt cx="104775" cy="720725"/>
          </a:xfrm>
        </p:grpSpPr>
        <p:cxnSp>
          <p:nvCxnSpPr>
            <p:cNvPr id="297" name="Straight Connector 296"/>
            <p:cNvCxnSpPr/>
            <p:nvPr/>
          </p:nvCxnSpPr>
          <p:spPr>
            <a:xfrm>
              <a:off x="1862138" y="2457762"/>
              <a:ext cx="0" cy="717238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2" name="Freeform 301"/>
          <p:cNvSpPr/>
          <p:nvPr/>
        </p:nvSpPr>
        <p:spPr>
          <a:xfrm>
            <a:off x="2482850" y="4186240"/>
            <a:ext cx="1593850" cy="542925"/>
          </a:xfrm>
          <a:custGeom>
            <a:avLst/>
            <a:gdLst>
              <a:gd name="connsiteX0" fmla="*/ 0 w 1593850"/>
              <a:gd name="connsiteY0" fmla="*/ 542925 h 542925"/>
              <a:gd name="connsiteX1" fmla="*/ 69850 w 1593850"/>
              <a:gd name="connsiteY1" fmla="*/ 428625 h 542925"/>
              <a:gd name="connsiteX2" fmla="*/ 139700 w 1593850"/>
              <a:gd name="connsiteY2" fmla="*/ 279400 h 542925"/>
              <a:gd name="connsiteX3" fmla="*/ 266700 w 1593850"/>
              <a:gd name="connsiteY3" fmla="*/ 57150 h 542925"/>
              <a:gd name="connsiteX4" fmla="*/ 527050 w 1593850"/>
              <a:gd name="connsiteY4" fmla="*/ 0 h 542925"/>
              <a:gd name="connsiteX5" fmla="*/ 796925 w 1593850"/>
              <a:gd name="connsiteY5" fmla="*/ 76200 h 542925"/>
              <a:gd name="connsiteX6" fmla="*/ 1060450 w 1593850"/>
              <a:gd name="connsiteY6" fmla="*/ 142875 h 542925"/>
              <a:gd name="connsiteX7" fmla="*/ 1333500 w 1593850"/>
              <a:gd name="connsiteY7" fmla="*/ 184150 h 542925"/>
              <a:gd name="connsiteX8" fmla="*/ 1593850 w 1593850"/>
              <a:gd name="connsiteY8" fmla="*/ 2286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850" h="542925">
                <a:moveTo>
                  <a:pt x="0" y="542925"/>
                </a:moveTo>
                <a:lnTo>
                  <a:pt x="69850" y="428625"/>
                </a:lnTo>
                <a:lnTo>
                  <a:pt x="139700" y="279400"/>
                </a:lnTo>
                <a:lnTo>
                  <a:pt x="266700" y="57150"/>
                </a:lnTo>
                <a:lnTo>
                  <a:pt x="527050" y="0"/>
                </a:lnTo>
                <a:lnTo>
                  <a:pt x="796925" y="76200"/>
                </a:lnTo>
                <a:lnTo>
                  <a:pt x="1060450" y="142875"/>
                </a:lnTo>
                <a:lnTo>
                  <a:pt x="1333500" y="184150"/>
                </a:lnTo>
                <a:lnTo>
                  <a:pt x="1593850" y="228600"/>
                </a:lnTo>
              </a:path>
            </a:pathLst>
          </a:custGeom>
          <a:noFill/>
          <a:ln w="1905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Freeform 304"/>
          <p:cNvSpPr/>
          <p:nvPr/>
        </p:nvSpPr>
        <p:spPr>
          <a:xfrm>
            <a:off x="2219326" y="2608265"/>
            <a:ext cx="263525" cy="1355725"/>
          </a:xfrm>
          <a:custGeom>
            <a:avLst/>
            <a:gdLst>
              <a:gd name="connsiteX0" fmla="*/ 0 w 263525"/>
              <a:gd name="connsiteY0" fmla="*/ 1355725 h 1355725"/>
              <a:gd name="connsiteX1" fmla="*/ 136525 w 263525"/>
              <a:gd name="connsiteY1" fmla="*/ 800100 h 1355725"/>
              <a:gd name="connsiteX2" fmla="*/ 263525 w 263525"/>
              <a:gd name="connsiteY2" fmla="*/ 0 h 135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25" h="1355725">
                <a:moveTo>
                  <a:pt x="0" y="1355725"/>
                </a:moveTo>
                <a:lnTo>
                  <a:pt x="136525" y="800100"/>
                </a:lnTo>
                <a:lnTo>
                  <a:pt x="263525" y="0"/>
                </a:lnTo>
              </a:path>
            </a:pathLst>
          </a:custGeom>
          <a:noFill/>
          <a:ln w="19050" cmpd="sng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Freeform 306"/>
          <p:cNvSpPr/>
          <p:nvPr/>
        </p:nvSpPr>
        <p:spPr>
          <a:xfrm>
            <a:off x="2219325" y="3081340"/>
            <a:ext cx="257175" cy="885825"/>
          </a:xfrm>
          <a:custGeom>
            <a:avLst/>
            <a:gdLst>
              <a:gd name="connsiteX0" fmla="*/ 257175 w 257175"/>
              <a:gd name="connsiteY0" fmla="*/ 0 h 885825"/>
              <a:gd name="connsiteX1" fmla="*/ 130175 w 257175"/>
              <a:gd name="connsiteY1" fmla="*/ 565150 h 885825"/>
              <a:gd name="connsiteX2" fmla="*/ 0 w 257175"/>
              <a:gd name="connsiteY2" fmla="*/ 8858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175" h="885825">
                <a:moveTo>
                  <a:pt x="257175" y="0"/>
                </a:moveTo>
                <a:lnTo>
                  <a:pt x="130175" y="565150"/>
                </a:lnTo>
                <a:lnTo>
                  <a:pt x="0" y="885825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388" name="TextBox 309"/>
          <p:cNvSpPr txBox="1">
            <a:spLocks noChangeArrowheads="1"/>
          </p:cNvSpPr>
          <p:nvPr/>
        </p:nvSpPr>
        <p:spPr bwMode="auto">
          <a:xfrm>
            <a:off x="4546601" y="1454151"/>
            <a:ext cx="312777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placebo (n=9)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+ 1 g idarucizumab  (day 4) (n=9)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+ 2 g idarucizumab  (day 4) (n=9)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+ 4 g idarucizumab  (day 4) (n=8)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Normal upper reference limit (n=86)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Mean baseline (n=86)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4352925" y="2217738"/>
            <a:ext cx="88900" cy="873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4349751" y="1771650"/>
            <a:ext cx="92075" cy="92075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4" name="Isosceles Triangle 313"/>
          <p:cNvSpPr/>
          <p:nvPr/>
        </p:nvSpPr>
        <p:spPr>
          <a:xfrm>
            <a:off x="4341814" y="1976438"/>
            <a:ext cx="111125" cy="96837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15" name="Straight Connector 314"/>
          <p:cNvCxnSpPr/>
          <p:nvPr/>
        </p:nvCxnSpPr>
        <p:spPr>
          <a:xfrm>
            <a:off x="4240214" y="1816100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4240214" y="2035175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4240214" y="2255838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4248150" y="2478088"/>
            <a:ext cx="312738" cy="0"/>
          </a:xfrm>
          <a:prstGeom prst="line">
            <a:avLst/>
          </a:prstGeom>
          <a:ln w="12700" cmpd="sng">
            <a:solidFill>
              <a:srgbClr val="0C9ED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4248150" y="2655888"/>
            <a:ext cx="312738" cy="0"/>
          </a:xfrm>
          <a:prstGeom prst="line">
            <a:avLst/>
          </a:prstGeom>
          <a:ln w="12700" cmpd="sng">
            <a:solidFill>
              <a:srgbClr val="FF6600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>
            <a:off x="4240214" y="1617663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4" name="Oval 323"/>
          <p:cNvSpPr/>
          <p:nvPr/>
        </p:nvSpPr>
        <p:spPr>
          <a:xfrm>
            <a:off x="4349751" y="1573215"/>
            <a:ext cx="92075" cy="92075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4399" name="Group 5"/>
          <p:cNvGrpSpPr>
            <a:grpSpLocks/>
          </p:cNvGrpSpPr>
          <p:nvPr/>
        </p:nvGrpSpPr>
        <p:grpSpPr bwMode="auto">
          <a:xfrm>
            <a:off x="2438401" y="4503740"/>
            <a:ext cx="1692275" cy="244475"/>
            <a:chOff x="1333500" y="4794251"/>
            <a:chExt cx="1692275" cy="244474"/>
          </a:xfrm>
        </p:grpSpPr>
        <p:grpSp>
          <p:nvGrpSpPr>
            <p:cNvPr id="224478" name="Group 244"/>
            <p:cNvGrpSpPr>
              <a:grpSpLocks/>
            </p:cNvGrpSpPr>
            <p:nvPr/>
          </p:nvGrpSpPr>
          <p:grpSpPr bwMode="auto">
            <a:xfrm>
              <a:off x="1466850" y="4968876"/>
              <a:ext cx="104775" cy="57149"/>
              <a:chOff x="2127250" y="3819526"/>
              <a:chExt cx="104775" cy="339724"/>
            </a:xfrm>
          </p:grpSpPr>
          <p:cxnSp>
            <p:nvCxnSpPr>
              <p:cNvPr id="246" name="Straight Connector 245"/>
              <p:cNvCxnSpPr/>
              <p:nvPr/>
            </p:nvCxnSpPr>
            <p:spPr>
              <a:xfrm>
                <a:off x="2179638" y="3819520"/>
                <a:ext cx="0" cy="33973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2127250" y="3819520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79" name="Group 247"/>
            <p:cNvGrpSpPr>
              <a:grpSpLocks/>
            </p:cNvGrpSpPr>
            <p:nvPr/>
          </p:nvGrpSpPr>
          <p:grpSpPr bwMode="auto">
            <a:xfrm>
              <a:off x="1333500" y="4968876"/>
              <a:ext cx="104775" cy="57149"/>
              <a:chOff x="2127250" y="3819526"/>
              <a:chExt cx="104775" cy="339724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2179638" y="3819520"/>
                <a:ext cx="0" cy="33973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>
                <a:off x="2127250" y="3819520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80" name="Group 250"/>
            <p:cNvGrpSpPr>
              <a:grpSpLocks/>
            </p:cNvGrpSpPr>
            <p:nvPr/>
          </p:nvGrpSpPr>
          <p:grpSpPr bwMode="auto">
            <a:xfrm>
              <a:off x="1597025" y="4981576"/>
              <a:ext cx="104775" cy="57149"/>
              <a:chOff x="2127250" y="3819526"/>
              <a:chExt cx="104775" cy="339724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>
                <a:off x="2179638" y="3819520"/>
                <a:ext cx="0" cy="33973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>
                <a:off x="2127250" y="3819520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81" name="Group 256"/>
            <p:cNvGrpSpPr>
              <a:grpSpLocks/>
            </p:cNvGrpSpPr>
            <p:nvPr/>
          </p:nvGrpSpPr>
          <p:grpSpPr bwMode="auto">
            <a:xfrm>
              <a:off x="2127250" y="4914901"/>
              <a:ext cx="104775" cy="57149"/>
              <a:chOff x="2127250" y="3819526"/>
              <a:chExt cx="104775" cy="339724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>
                <a:off x="2179638" y="3819526"/>
                <a:ext cx="0" cy="33973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82" name="Group 259"/>
            <p:cNvGrpSpPr>
              <a:grpSpLocks/>
            </p:cNvGrpSpPr>
            <p:nvPr/>
          </p:nvGrpSpPr>
          <p:grpSpPr bwMode="auto">
            <a:xfrm>
              <a:off x="2397125" y="4889501"/>
              <a:ext cx="104775" cy="57149"/>
              <a:chOff x="2127250" y="3819526"/>
              <a:chExt cx="104775" cy="339724"/>
            </a:xfrm>
          </p:grpSpPr>
          <p:cxnSp>
            <p:nvCxnSpPr>
              <p:cNvPr id="261" name="Straight Connector 260"/>
              <p:cNvCxnSpPr/>
              <p:nvPr/>
            </p:nvCxnSpPr>
            <p:spPr>
              <a:xfrm>
                <a:off x="2179638" y="3819526"/>
                <a:ext cx="0" cy="33973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83" name="Group 262"/>
            <p:cNvGrpSpPr>
              <a:grpSpLocks/>
            </p:cNvGrpSpPr>
            <p:nvPr/>
          </p:nvGrpSpPr>
          <p:grpSpPr bwMode="auto">
            <a:xfrm>
              <a:off x="2657475" y="4794251"/>
              <a:ext cx="104775" cy="126999"/>
              <a:chOff x="2127250" y="3819526"/>
              <a:chExt cx="104775" cy="339724"/>
            </a:xfrm>
          </p:grpSpPr>
          <p:cxnSp>
            <p:nvCxnSpPr>
              <p:cNvPr id="264" name="Straight Connector 263"/>
              <p:cNvCxnSpPr/>
              <p:nvPr/>
            </p:nvCxnSpPr>
            <p:spPr>
              <a:xfrm>
                <a:off x="2179638" y="3819526"/>
                <a:ext cx="0" cy="339724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84" name="Group 265"/>
            <p:cNvGrpSpPr>
              <a:grpSpLocks/>
            </p:cNvGrpSpPr>
            <p:nvPr/>
          </p:nvGrpSpPr>
          <p:grpSpPr bwMode="auto">
            <a:xfrm>
              <a:off x="2921000" y="4883151"/>
              <a:ext cx="104775" cy="57149"/>
              <a:chOff x="2127250" y="3819526"/>
              <a:chExt cx="104775" cy="339724"/>
            </a:xfrm>
          </p:grpSpPr>
          <p:cxnSp>
            <p:nvCxnSpPr>
              <p:cNvPr id="267" name="Straight Connector 266"/>
              <p:cNvCxnSpPr/>
              <p:nvPr/>
            </p:nvCxnSpPr>
            <p:spPr>
              <a:xfrm>
                <a:off x="2179638" y="3819526"/>
                <a:ext cx="0" cy="33973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85" name="Group 253"/>
            <p:cNvGrpSpPr>
              <a:grpSpLocks/>
            </p:cNvGrpSpPr>
            <p:nvPr/>
          </p:nvGrpSpPr>
          <p:grpSpPr bwMode="auto">
            <a:xfrm>
              <a:off x="1860550" y="4905376"/>
              <a:ext cx="104775" cy="57149"/>
              <a:chOff x="2127250" y="3819526"/>
              <a:chExt cx="104775" cy="339724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>
                <a:off x="2179638" y="3819526"/>
                <a:ext cx="0" cy="33973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4" name="Oval 73"/>
          <p:cNvSpPr/>
          <p:nvPr/>
        </p:nvSpPr>
        <p:spPr>
          <a:xfrm>
            <a:off x="2447926" y="469423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4401" name="Group 187"/>
          <p:cNvGrpSpPr>
            <a:grpSpLocks/>
          </p:cNvGrpSpPr>
          <p:nvPr/>
        </p:nvGrpSpPr>
        <p:grpSpPr bwMode="auto">
          <a:xfrm>
            <a:off x="2432051" y="4614865"/>
            <a:ext cx="104775" cy="130175"/>
            <a:chOff x="2127250" y="3819526"/>
            <a:chExt cx="104775" cy="339724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Oval 81"/>
          <p:cNvSpPr/>
          <p:nvPr/>
        </p:nvSpPr>
        <p:spPr>
          <a:xfrm>
            <a:off x="2438400" y="235743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2317751" y="339883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2184400" y="391953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8" name="Freeform 307"/>
          <p:cNvSpPr/>
          <p:nvPr/>
        </p:nvSpPr>
        <p:spPr>
          <a:xfrm>
            <a:off x="4254501" y="4573588"/>
            <a:ext cx="1895475" cy="158750"/>
          </a:xfrm>
          <a:custGeom>
            <a:avLst/>
            <a:gdLst>
              <a:gd name="connsiteX0" fmla="*/ 0 w 1895475"/>
              <a:gd name="connsiteY0" fmla="*/ 0 h 158750"/>
              <a:gd name="connsiteX1" fmla="*/ 266700 w 1895475"/>
              <a:gd name="connsiteY1" fmla="*/ 53975 h 158750"/>
              <a:gd name="connsiteX2" fmla="*/ 1079500 w 1895475"/>
              <a:gd name="connsiteY2" fmla="*/ 101600 h 158750"/>
              <a:gd name="connsiteX3" fmla="*/ 1895475 w 1895475"/>
              <a:gd name="connsiteY3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475" h="158750">
                <a:moveTo>
                  <a:pt x="0" y="0"/>
                </a:moveTo>
                <a:lnTo>
                  <a:pt x="266700" y="53975"/>
                </a:lnTo>
                <a:lnTo>
                  <a:pt x="1079500" y="101600"/>
                </a:lnTo>
                <a:lnTo>
                  <a:pt x="1895475" y="158750"/>
                </a:lnTo>
              </a:path>
            </a:pathLst>
          </a:custGeom>
          <a:noFill/>
          <a:ln w="19050" cmpd="sng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4406" name="Group 4"/>
          <p:cNvGrpSpPr>
            <a:grpSpLocks/>
          </p:cNvGrpSpPr>
          <p:nvPr/>
        </p:nvGrpSpPr>
        <p:grpSpPr bwMode="auto">
          <a:xfrm>
            <a:off x="2454276" y="4538665"/>
            <a:ext cx="3730625" cy="263525"/>
            <a:chOff x="1349375" y="4829175"/>
            <a:chExt cx="3730625" cy="263525"/>
          </a:xfrm>
        </p:grpSpPr>
        <p:sp>
          <p:nvSpPr>
            <p:cNvPr id="63" name="Rectangle 62"/>
            <p:cNvSpPr/>
            <p:nvPr/>
          </p:nvSpPr>
          <p:spPr>
            <a:xfrm>
              <a:off x="2143125" y="495617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79550" y="498792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349375" y="501967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409825" y="4946650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676525" y="4883150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940050" y="491807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194175" y="4927600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73250" y="495617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09725" y="500697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108325" y="482917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81375" y="4879975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006975" y="4991100"/>
              <a:ext cx="73025" cy="730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endParaRPr lang="en-US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224407" name="Group 268"/>
          <p:cNvGrpSpPr>
            <a:grpSpLocks/>
          </p:cNvGrpSpPr>
          <p:nvPr/>
        </p:nvGrpSpPr>
        <p:grpSpPr bwMode="auto">
          <a:xfrm>
            <a:off x="4197350" y="4313238"/>
            <a:ext cx="104775" cy="260350"/>
            <a:chOff x="2127250" y="3819526"/>
            <a:chExt cx="104775" cy="339724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2179638" y="3821597"/>
              <a:ext cx="0" cy="33765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Oval 75"/>
          <p:cNvSpPr/>
          <p:nvPr/>
        </p:nvSpPr>
        <p:spPr>
          <a:xfrm>
            <a:off x="4211639" y="44338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4409" name="Group 3"/>
          <p:cNvGrpSpPr>
            <a:grpSpLocks/>
          </p:cNvGrpSpPr>
          <p:nvPr/>
        </p:nvGrpSpPr>
        <p:grpSpPr bwMode="auto">
          <a:xfrm>
            <a:off x="2501900" y="3694115"/>
            <a:ext cx="3695700" cy="1025525"/>
            <a:chOff x="1397000" y="3984625"/>
            <a:chExt cx="3695700" cy="1025526"/>
          </a:xfrm>
        </p:grpSpPr>
        <p:grpSp>
          <p:nvGrpSpPr>
            <p:cNvPr id="224426" name="Group 172"/>
            <p:cNvGrpSpPr>
              <a:grpSpLocks/>
            </p:cNvGrpSpPr>
            <p:nvPr/>
          </p:nvGrpSpPr>
          <p:grpSpPr bwMode="auto">
            <a:xfrm>
              <a:off x="2127250" y="4225926"/>
              <a:ext cx="104775" cy="339724"/>
              <a:chOff x="2127250" y="3819526"/>
              <a:chExt cx="104775" cy="339724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>
                <a:off x="2179638" y="3821112"/>
                <a:ext cx="0" cy="338138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2127250" y="3819525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27" name="Group 175"/>
            <p:cNvGrpSpPr>
              <a:grpSpLocks/>
            </p:cNvGrpSpPr>
            <p:nvPr/>
          </p:nvGrpSpPr>
          <p:grpSpPr bwMode="auto">
            <a:xfrm>
              <a:off x="1857375" y="4022725"/>
              <a:ext cx="104775" cy="444499"/>
              <a:chOff x="2127250" y="3819526"/>
              <a:chExt cx="104775" cy="339724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>
                <a:off x="2179638" y="3820739"/>
                <a:ext cx="0" cy="338512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28" name="Group 178"/>
            <p:cNvGrpSpPr>
              <a:grpSpLocks/>
            </p:cNvGrpSpPr>
            <p:nvPr/>
          </p:nvGrpSpPr>
          <p:grpSpPr bwMode="auto">
            <a:xfrm>
              <a:off x="1597025" y="3984625"/>
              <a:ext cx="104775" cy="539750"/>
              <a:chOff x="2127250" y="3819526"/>
              <a:chExt cx="104775" cy="339724"/>
            </a:xfrm>
          </p:grpSpPr>
          <p:cxnSp>
            <p:nvCxnSpPr>
              <p:cNvPr id="180" name="Straight Connector 179"/>
              <p:cNvCxnSpPr/>
              <p:nvPr/>
            </p:nvCxnSpPr>
            <p:spPr>
              <a:xfrm>
                <a:off x="2179638" y="3820525"/>
                <a:ext cx="0" cy="338726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29" name="Group 181"/>
            <p:cNvGrpSpPr>
              <a:grpSpLocks/>
            </p:cNvGrpSpPr>
            <p:nvPr/>
          </p:nvGrpSpPr>
          <p:grpSpPr bwMode="auto">
            <a:xfrm>
              <a:off x="1463675" y="4244975"/>
              <a:ext cx="104775" cy="539750"/>
              <a:chOff x="2127250" y="3819526"/>
              <a:chExt cx="104775" cy="339724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2179638" y="3820525"/>
                <a:ext cx="0" cy="338726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2127250" y="3819526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0" name="Group 184"/>
            <p:cNvGrpSpPr>
              <a:grpSpLocks/>
            </p:cNvGrpSpPr>
            <p:nvPr/>
          </p:nvGrpSpPr>
          <p:grpSpPr bwMode="auto">
            <a:xfrm>
              <a:off x="1397000" y="4762500"/>
              <a:ext cx="104775" cy="133350"/>
              <a:chOff x="2127250" y="3819526"/>
              <a:chExt cx="104775" cy="339724"/>
            </a:xfrm>
          </p:grpSpPr>
          <p:cxnSp>
            <p:nvCxnSpPr>
              <p:cNvPr id="186" name="Straight Connector 185"/>
              <p:cNvCxnSpPr/>
              <p:nvPr/>
            </p:nvCxnSpPr>
            <p:spPr>
              <a:xfrm>
                <a:off x="2179638" y="3819529"/>
                <a:ext cx="0" cy="339724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2127250" y="3819529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1" name="Group 190"/>
            <p:cNvGrpSpPr>
              <a:grpSpLocks/>
            </p:cNvGrpSpPr>
            <p:nvPr/>
          </p:nvGrpSpPr>
          <p:grpSpPr bwMode="auto">
            <a:xfrm>
              <a:off x="2393950" y="4330701"/>
              <a:ext cx="104775" cy="314324"/>
              <a:chOff x="2127250" y="3819526"/>
              <a:chExt cx="104775" cy="339724"/>
            </a:xfrm>
          </p:grpSpPr>
          <p:cxnSp>
            <p:nvCxnSpPr>
              <p:cNvPr id="192" name="Straight Connector 191"/>
              <p:cNvCxnSpPr/>
              <p:nvPr/>
            </p:nvCxnSpPr>
            <p:spPr>
              <a:xfrm>
                <a:off x="2179638" y="3821240"/>
                <a:ext cx="0" cy="33801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2127250" y="3819525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2" name="Group 193"/>
            <p:cNvGrpSpPr>
              <a:grpSpLocks/>
            </p:cNvGrpSpPr>
            <p:nvPr/>
          </p:nvGrpSpPr>
          <p:grpSpPr bwMode="auto">
            <a:xfrm>
              <a:off x="2657475" y="4413251"/>
              <a:ext cx="104775" cy="260349"/>
              <a:chOff x="2127250" y="3819526"/>
              <a:chExt cx="104775" cy="339724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2179638" y="3821596"/>
                <a:ext cx="0" cy="337654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2127250" y="3819525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3" name="Group 196"/>
            <p:cNvGrpSpPr>
              <a:grpSpLocks/>
            </p:cNvGrpSpPr>
            <p:nvPr/>
          </p:nvGrpSpPr>
          <p:grpSpPr bwMode="auto">
            <a:xfrm>
              <a:off x="2924175" y="4498977"/>
              <a:ext cx="104775" cy="212724"/>
              <a:chOff x="2127250" y="3819526"/>
              <a:chExt cx="104775" cy="339724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2179638" y="3822059"/>
                <a:ext cx="0" cy="337191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2127250" y="3819524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4" name="Group 199"/>
            <p:cNvGrpSpPr>
              <a:grpSpLocks/>
            </p:cNvGrpSpPr>
            <p:nvPr/>
          </p:nvGrpSpPr>
          <p:grpSpPr bwMode="auto">
            <a:xfrm>
              <a:off x="3092450" y="4562477"/>
              <a:ext cx="104775" cy="206373"/>
              <a:chOff x="2127250" y="3819526"/>
              <a:chExt cx="104775" cy="339724"/>
            </a:xfrm>
          </p:grpSpPr>
          <p:cxnSp>
            <p:nvCxnSpPr>
              <p:cNvPr id="201" name="Straight Connector 200"/>
              <p:cNvCxnSpPr/>
              <p:nvPr/>
            </p:nvCxnSpPr>
            <p:spPr>
              <a:xfrm>
                <a:off x="2179638" y="3822137"/>
                <a:ext cx="0" cy="337115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2127250" y="3819524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5" name="Group 202"/>
            <p:cNvGrpSpPr>
              <a:grpSpLocks/>
            </p:cNvGrpSpPr>
            <p:nvPr/>
          </p:nvGrpSpPr>
          <p:grpSpPr bwMode="auto">
            <a:xfrm>
              <a:off x="3362325" y="4654552"/>
              <a:ext cx="104775" cy="206373"/>
              <a:chOff x="2127250" y="3819526"/>
              <a:chExt cx="104775" cy="339724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>
                <a:off x="2179638" y="3822137"/>
                <a:ext cx="0" cy="337115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2127250" y="3819524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6" name="Group 205"/>
            <p:cNvGrpSpPr>
              <a:grpSpLocks/>
            </p:cNvGrpSpPr>
            <p:nvPr/>
          </p:nvGrpSpPr>
          <p:grpSpPr bwMode="auto">
            <a:xfrm>
              <a:off x="4175125" y="4819653"/>
              <a:ext cx="104775" cy="126998"/>
              <a:chOff x="2127250" y="3819526"/>
              <a:chExt cx="104775" cy="339724"/>
            </a:xfrm>
          </p:grpSpPr>
          <p:cxnSp>
            <p:nvCxnSpPr>
              <p:cNvPr id="207" name="Straight Connector 206"/>
              <p:cNvCxnSpPr/>
              <p:nvPr/>
            </p:nvCxnSpPr>
            <p:spPr>
              <a:xfrm>
                <a:off x="2179638" y="3819521"/>
                <a:ext cx="0" cy="339729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2127250" y="3819521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437" name="Group 208"/>
            <p:cNvGrpSpPr>
              <a:grpSpLocks/>
            </p:cNvGrpSpPr>
            <p:nvPr/>
          </p:nvGrpSpPr>
          <p:grpSpPr bwMode="auto">
            <a:xfrm>
              <a:off x="4987925" y="4883153"/>
              <a:ext cx="104775" cy="126998"/>
              <a:chOff x="2127250" y="3819526"/>
              <a:chExt cx="104775" cy="339724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>
                <a:off x="2179638" y="3819521"/>
                <a:ext cx="0" cy="339729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2127250" y="3819521"/>
                <a:ext cx="104775" cy="0"/>
              </a:xfrm>
              <a:prstGeom prst="line">
                <a:avLst/>
              </a:prstGeom>
              <a:ln w="12700" cmpd="sng">
                <a:solidFill>
                  <a:srgbClr val="A21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3" name="Freeform 302"/>
          <p:cNvSpPr/>
          <p:nvPr/>
        </p:nvSpPr>
        <p:spPr>
          <a:xfrm>
            <a:off x="4248150" y="4465640"/>
            <a:ext cx="1892300" cy="225425"/>
          </a:xfrm>
          <a:custGeom>
            <a:avLst/>
            <a:gdLst>
              <a:gd name="connsiteX0" fmla="*/ 0 w 1892300"/>
              <a:gd name="connsiteY0" fmla="*/ 0 h 225425"/>
              <a:gd name="connsiteX1" fmla="*/ 276225 w 1892300"/>
              <a:gd name="connsiteY1" fmla="*/ 69850 h 225425"/>
              <a:gd name="connsiteX2" fmla="*/ 1089025 w 1892300"/>
              <a:gd name="connsiteY2" fmla="*/ 190500 h 225425"/>
              <a:gd name="connsiteX3" fmla="*/ 1892300 w 1892300"/>
              <a:gd name="connsiteY3" fmla="*/ 225425 h 22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300" h="225425">
                <a:moveTo>
                  <a:pt x="0" y="0"/>
                </a:moveTo>
                <a:lnTo>
                  <a:pt x="276225" y="69850"/>
                </a:lnTo>
                <a:lnTo>
                  <a:pt x="1089025" y="190500"/>
                </a:lnTo>
                <a:lnTo>
                  <a:pt x="1892300" y="225425"/>
                </a:lnTo>
              </a:path>
            </a:pathLst>
          </a:custGeom>
          <a:noFill/>
          <a:ln w="1905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4484688" y="44973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6108701" y="46497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5295901" y="462438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4414" name="Content Placeholder 11"/>
          <p:cNvSpPr txBox="1">
            <a:spLocks/>
          </p:cNvSpPr>
          <p:nvPr/>
        </p:nvSpPr>
        <p:spPr bwMode="auto">
          <a:xfrm>
            <a:off x="-1587" y="6488115"/>
            <a:ext cx="79883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1200" dirty="0">
                <a:solidFill>
                  <a:srgbClr val="00498B"/>
                </a:solidFill>
              </a:rPr>
              <a:t> </a:t>
            </a:r>
            <a:r>
              <a:rPr lang="en-GB" sz="1200" dirty="0" smtClean="0">
                <a:solidFill>
                  <a:srgbClr val="00498B"/>
                </a:solidFill>
              </a:rPr>
              <a:t>   Normal </a:t>
            </a:r>
            <a:r>
              <a:rPr lang="en-GB" sz="1200" dirty="0">
                <a:solidFill>
                  <a:srgbClr val="00498B"/>
                </a:solidFill>
              </a:rPr>
              <a:t>upper reference limit’ refers to (mean+2SD) of 86 pre-dose measurements from a total of 51 subjects</a:t>
            </a:r>
          </a:p>
          <a:p>
            <a:pPr eaLnBrk="1" hangingPunct="1">
              <a:spcBef>
                <a:spcPct val="20000"/>
              </a:spcBef>
            </a:pPr>
            <a:endParaRPr lang="en-GB" sz="1200" dirty="0">
              <a:solidFill>
                <a:srgbClr val="00498B"/>
              </a:solidFill>
            </a:endParaRPr>
          </a:p>
        </p:txBody>
      </p:sp>
      <p:grpSp>
        <p:nvGrpSpPr>
          <p:cNvPr id="224415" name="Group 341"/>
          <p:cNvGrpSpPr>
            <a:grpSpLocks/>
          </p:cNvGrpSpPr>
          <p:nvPr/>
        </p:nvGrpSpPr>
        <p:grpSpPr bwMode="auto">
          <a:xfrm>
            <a:off x="1465264" y="5310188"/>
            <a:ext cx="1438590" cy="550782"/>
            <a:chOff x="1464906" y="5601643"/>
            <a:chExt cx="1439332" cy="550614"/>
          </a:xfrm>
        </p:grpSpPr>
        <p:cxnSp>
          <p:nvCxnSpPr>
            <p:cNvPr id="224421" name="Straight Connector 335"/>
            <p:cNvCxnSpPr>
              <a:cxnSpLocks noChangeShapeType="1"/>
            </p:cNvCxnSpPr>
            <p:nvPr/>
          </p:nvCxnSpPr>
          <p:spPr bwMode="auto">
            <a:xfrm flipH="1">
              <a:off x="2155371" y="5906278"/>
              <a:ext cx="74645" cy="0"/>
            </a:xfrm>
            <a:prstGeom prst="line">
              <a:avLst/>
            </a:prstGeom>
            <a:noFill/>
            <a:ln w="28575" algn="ctr">
              <a:solidFill>
                <a:srgbClr val="0049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erade Verbindung mit Pfeil 12"/>
            <p:cNvCxnSpPr/>
            <p:nvPr/>
          </p:nvCxnSpPr>
          <p:spPr>
            <a:xfrm flipV="1">
              <a:off x="2476665" y="5601643"/>
              <a:ext cx="0" cy="323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mit Pfeil 12"/>
            <p:cNvCxnSpPr/>
            <p:nvPr/>
          </p:nvCxnSpPr>
          <p:spPr>
            <a:xfrm flipV="1">
              <a:off x="2238417" y="5601643"/>
              <a:ext cx="0" cy="3237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424" name="TextBox 337"/>
            <p:cNvSpPr txBox="1">
              <a:spLocks noChangeArrowheads="1"/>
            </p:cNvSpPr>
            <p:nvPr/>
          </p:nvSpPr>
          <p:spPr bwMode="auto">
            <a:xfrm>
              <a:off x="1464906" y="5747658"/>
              <a:ext cx="775612" cy="26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100">
                  <a:solidFill>
                    <a:schemeClr val="tx1"/>
                  </a:solidFill>
                </a:rPr>
                <a:t>Dabigatran</a:t>
              </a:r>
            </a:p>
          </p:txBody>
        </p:sp>
        <p:sp>
          <p:nvSpPr>
            <p:cNvPr id="224425" name="TextBox 338"/>
            <p:cNvSpPr txBox="1">
              <a:spLocks noChangeArrowheads="1"/>
            </p:cNvSpPr>
            <p:nvPr/>
          </p:nvSpPr>
          <p:spPr bwMode="auto">
            <a:xfrm>
              <a:off x="2293820" y="5890727"/>
              <a:ext cx="610418" cy="26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100">
                  <a:solidFill>
                    <a:schemeClr val="tx1"/>
                  </a:solidFill>
                </a:rPr>
                <a:t>Antidote</a:t>
              </a:r>
            </a:p>
          </p:txBody>
        </p:sp>
      </p:grpSp>
      <p:sp>
        <p:nvSpPr>
          <p:cNvPr id="3" name="TextBox 2"/>
          <p:cNvSpPr txBox="1"/>
          <p:nvPr/>
        </p:nvSpPr>
        <p:spPr bwMode="auto">
          <a:xfrm>
            <a:off x="154701" y="5913439"/>
            <a:ext cx="169213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GB" sz="1100" kern="0" dirty="0">
                <a:solidFill>
                  <a:srgbClr val="00498B"/>
                </a:solidFill>
                <a:latin typeface="Tahoma"/>
              </a:rPr>
              <a:t>DE = </a:t>
            </a:r>
            <a:r>
              <a:rPr lang="en-GB" sz="1100" kern="0" dirty="0" err="1">
                <a:solidFill>
                  <a:srgbClr val="00498B"/>
                </a:solidFill>
                <a:latin typeface="Tahoma"/>
              </a:rPr>
              <a:t>dabigatran</a:t>
            </a:r>
            <a:r>
              <a:rPr lang="en-GB" sz="1100" kern="0" dirty="0">
                <a:solidFill>
                  <a:srgbClr val="00498B"/>
                </a:solidFill>
                <a:latin typeface="Tahoma"/>
              </a:rPr>
              <a:t> </a:t>
            </a:r>
            <a:r>
              <a:rPr lang="en-GB" sz="1100" kern="0" dirty="0" err="1">
                <a:solidFill>
                  <a:srgbClr val="00498B"/>
                </a:solidFill>
                <a:latin typeface="Tahoma"/>
              </a:rPr>
              <a:t>etexilate</a:t>
            </a:r>
            <a:endParaRPr lang="en-GB" sz="1100" kern="0" dirty="0">
              <a:solidFill>
                <a:srgbClr val="00498B"/>
              </a:solidFill>
              <a:latin typeface="Tahoma"/>
            </a:endParaRPr>
          </a:p>
        </p:txBody>
      </p:sp>
      <p:sp>
        <p:nvSpPr>
          <p:cNvPr id="224419" name="TextBox 5"/>
          <p:cNvSpPr txBox="1">
            <a:spLocks noChangeArrowheads="1"/>
          </p:cNvSpPr>
          <p:nvPr/>
        </p:nvSpPr>
        <p:spPr bwMode="auto">
          <a:xfrm>
            <a:off x="135467" y="6487472"/>
            <a:ext cx="82735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100" dirty="0" err="1">
                <a:solidFill>
                  <a:schemeClr val="tx1"/>
                </a:solidFill>
                <a:cs typeface="Tahoma" pitchFamily="34" charset="0"/>
              </a:rPr>
              <a:t>Glund</a:t>
            </a:r>
            <a:r>
              <a:rPr lang="en-GB" sz="1100" dirty="0">
                <a:solidFill>
                  <a:schemeClr val="tx1"/>
                </a:solidFill>
                <a:cs typeface="Tahoma" pitchFamily="34" charset="0"/>
              </a:rPr>
              <a:t> S et al. Lancet. Jun 16, 2015. </a:t>
            </a:r>
            <a:r>
              <a:rPr lang="en-GB" sz="1100" dirty="0" err="1">
                <a:solidFill>
                  <a:schemeClr val="tx1"/>
                </a:solidFill>
                <a:cs typeface="Tahoma" pitchFamily="34" charset="0"/>
              </a:rPr>
              <a:t>Epub</a:t>
            </a:r>
            <a:r>
              <a:rPr lang="en-GB" sz="1100" dirty="0">
                <a:solidFill>
                  <a:schemeClr val="tx1"/>
                </a:solidFill>
                <a:cs typeface="Tahoma" pitchFamily="34" charset="0"/>
              </a:rPr>
              <a:t> ahead of print. </a:t>
            </a:r>
            <a:r>
              <a:rPr lang="en-GB" sz="1100" dirty="0" err="1">
                <a:solidFill>
                  <a:schemeClr val="tx1"/>
                </a:solidFill>
                <a:cs typeface="Tahoma" pitchFamily="34" charset="0"/>
              </a:rPr>
              <a:t>Glund</a:t>
            </a:r>
            <a:r>
              <a:rPr lang="en-GB" sz="1100" dirty="0">
                <a:solidFill>
                  <a:schemeClr val="tx1"/>
                </a:solidFill>
                <a:cs typeface="Tahoma" pitchFamily="34" charset="0"/>
              </a:rPr>
              <a:t> S et al. Presented at AHA, Dallas, TX, USA, 16-20 November 2013, Abstract 17765;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224420" name="TextBox 7"/>
          <p:cNvSpPr txBox="1">
            <a:spLocks noChangeArrowheads="1"/>
          </p:cNvSpPr>
          <p:nvPr/>
        </p:nvSpPr>
        <p:spPr bwMode="auto">
          <a:xfrm>
            <a:off x="1801813" y="5838825"/>
            <a:ext cx="61849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100">
                <a:solidFill>
                  <a:schemeClr val="tx1"/>
                </a:solidFill>
                <a:latin typeface="Arial" pitchFamily="34" charset="0"/>
              </a:rPr>
              <a:t>Similar effects were seen for 5g + 2.5g dose(data not shown)</a:t>
            </a:r>
            <a:endParaRPr lang="en-GB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Connector 97"/>
          <p:cNvCxnSpPr/>
          <p:nvPr/>
        </p:nvCxnSpPr>
        <p:spPr>
          <a:xfrm>
            <a:off x="2474913" y="1854200"/>
            <a:ext cx="0" cy="328295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25283" name="Group 262"/>
          <p:cNvGrpSpPr>
            <a:grpSpLocks/>
          </p:cNvGrpSpPr>
          <p:nvPr/>
        </p:nvGrpSpPr>
        <p:grpSpPr bwMode="auto">
          <a:xfrm>
            <a:off x="2479676" y="4079877"/>
            <a:ext cx="104775" cy="193675"/>
            <a:chOff x="2127250" y="3819526"/>
            <a:chExt cx="104775" cy="339724"/>
          </a:xfrm>
        </p:grpSpPr>
        <p:cxnSp>
          <p:nvCxnSpPr>
            <p:cNvPr id="264" name="Straight Connector 263"/>
            <p:cNvCxnSpPr/>
            <p:nvPr/>
          </p:nvCxnSpPr>
          <p:spPr>
            <a:xfrm>
              <a:off x="2179638" y="3822311"/>
              <a:ext cx="0" cy="336939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Oval 95"/>
          <p:cNvSpPr/>
          <p:nvPr/>
        </p:nvSpPr>
        <p:spPr>
          <a:xfrm>
            <a:off x="5610225" y="5048250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423025" y="507682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530476" y="5116513"/>
            <a:ext cx="3927475" cy="0"/>
          </a:xfrm>
          <a:prstGeom prst="line">
            <a:avLst/>
          </a:prstGeom>
          <a:ln w="12700" cmpd="sng">
            <a:solidFill>
              <a:srgbClr val="0C9ED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Rectangle 330"/>
          <p:cNvSpPr/>
          <p:nvPr/>
        </p:nvSpPr>
        <p:spPr>
          <a:xfrm>
            <a:off x="4386264" y="4992688"/>
            <a:ext cx="169862" cy="16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" name="Freeform 326"/>
          <p:cNvSpPr/>
          <p:nvPr/>
        </p:nvSpPr>
        <p:spPr>
          <a:xfrm>
            <a:off x="2797175" y="5026025"/>
            <a:ext cx="1593850" cy="101600"/>
          </a:xfrm>
          <a:custGeom>
            <a:avLst/>
            <a:gdLst>
              <a:gd name="connsiteX0" fmla="*/ 0 w 1593850"/>
              <a:gd name="connsiteY0" fmla="*/ 101600 h 101600"/>
              <a:gd name="connsiteX1" fmla="*/ 133350 w 1593850"/>
              <a:gd name="connsiteY1" fmla="*/ 79375 h 101600"/>
              <a:gd name="connsiteX2" fmla="*/ 269875 w 1593850"/>
              <a:gd name="connsiteY2" fmla="*/ 85725 h 101600"/>
              <a:gd name="connsiteX3" fmla="*/ 527050 w 1593850"/>
              <a:gd name="connsiteY3" fmla="*/ 19050 h 101600"/>
              <a:gd name="connsiteX4" fmla="*/ 803275 w 1593850"/>
              <a:gd name="connsiteY4" fmla="*/ 12700 h 101600"/>
              <a:gd name="connsiteX5" fmla="*/ 1066800 w 1593850"/>
              <a:gd name="connsiteY5" fmla="*/ 0 h 101600"/>
              <a:gd name="connsiteX6" fmla="*/ 1333500 w 1593850"/>
              <a:gd name="connsiteY6" fmla="*/ 6350 h 101600"/>
              <a:gd name="connsiteX7" fmla="*/ 1593850 w 1593850"/>
              <a:gd name="connsiteY7" fmla="*/ 0 h 101600"/>
              <a:gd name="connsiteX8" fmla="*/ 1593850 w 1593850"/>
              <a:gd name="connsiteY8" fmla="*/ 0 h 101600"/>
              <a:gd name="connsiteX9" fmla="*/ 1593850 w 1593850"/>
              <a:gd name="connsiteY9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3850" h="101600">
                <a:moveTo>
                  <a:pt x="0" y="101600"/>
                </a:moveTo>
                <a:lnTo>
                  <a:pt x="133350" y="79375"/>
                </a:lnTo>
                <a:lnTo>
                  <a:pt x="269875" y="85725"/>
                </a:lnTo>
                <a:lnTo>
                  <a:pt x="527050" y="19050"/>
                </a:lnTo>
                <a:lnTo>
                  <a:pt x="803275" y="12700"/>
                </a:lnTo>
                <a:lnTo>
                  <a:pt x="1066800" y="0"/>
                </a:lnTo>
                <a:lnTo>
                  <a:pt x="1333500" y="6350"/>
                </a:lnTo>
                <a:lnTo>
                  <a:pt x="1593850" y="0"/>
                </a:lnTo>
                <a:lnTo>
                  <a:pt x="1593850" y="0"/>
                </a:lnTo>
                <a:lnTo>
                  <a:pt x="1593850" y="0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Freeform 324"/>
          <p:cNvSpPr/>
          <p:nvPr/>
        </p:nvSpPr>
        <p:spPr>
          <a:xfrm>
            <a:off x="2800351" y="5086352"/>
            <a:ext cx="1600200" cy="41275"/>
          </a:xfrm>
          <a:custGeom>
            <a:avLst/>
            <a:gdLst>
              <a:gd name="connsiteX0" fmla="*/ 0 w 1600200"/>
              <a:gd name="connsiteY0" fmla="*/ 41275 h 41275"/>
              <a:gd name="connsiteX1" fmla="*/ 69850 w 1600200"/>
              <a:gd name="connsiteY1" fmla="*/ 6350 h 41275"/>
              <a:gd name="connsiteX2" fmla="*/ 139700 w 1600200"/>
              <a:gd name="connsiteY2" fmla="*/ 19050 h 41275"/>
              <a:gd name="connsiteX3" fmla="*/ 266700 w 1600200"/>
              <a:gd name="connsiteY3" fmla="*/ 25400 h 41275"/>
              <a:gd name="connsiteX4" fmla="*/ 530225 w 1600200"/>
              <a:gd name="connsiteY4" fmla="*/ 31750 h 41275"/>
              <a:gd name="connsiteX5" fmla="*/ 796925 w 1600200"/>
              <a:gd name="connsiteY5" fmla="*/ 28575 h 41275"/>
              <a:gd name="connsiteX6" fmla="*/ 1073150 w 1600200"/>
              <a:gd name="connsiteY6" fmla="*/ 22225 h 41275"/>
              <a:gd name="connsiteX7" fmla="*/ 1333500 w 1600200"/>
              <a:gd name="connsiteY7" fmla="*/ 9525 h 41275"/>
              <a:gd name="connsiteX8" fmla="*/ 1600200 w 1600200"/>
              <a:gd name="connsiteY8" fmla="*/ 0 h 41275"/>
              <a:gd name="connsiteX9" fmla="*/ 1600200 w 1600200"/>
              <a:gd name="connsiteY9" fmla="*/ 0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200" h="41275">
                <a:moveTo>
                  <a:pt x="0" y="41275"/>
                </a:moveTo>
                <a:lnTo>
                  <a:pt x="69850" y="6350"/>
                </a:lnTo>
                <a:lnTo>
                  <a:pt x="139700" y="19050"/>
                </a:lnTo>
                <a:lnTo>
                  <a:pt x="266700" y="25400"/>
                </a:lnTo>
                <a:lnTo>
                  <a:pt x="530225" y="31750"/>
                </a:lnTo>
                <a:lnTo>
                  <a:pt x="796925" y="28575"/>
                </a:lnTo>
                <a:lnTo>
                  <a:pt x="1073150" y="22225"/>
                </a:lnTo>
                <a:lnTo>
                  <a:pt x="1333500" y="9525"/>
                </a:lnTo>
                <a:lnTo>
                  <a:pt x="1600200" y="0"/>
                </a:lnTo>
                <a:lnTo>
                  <a:pt x="1600200" y="0"/>
                </a:lnTo>
              </a:path>
            </a:pathLst>
          </a:custGeom>
          <a:noFill/>
          <a:ln w="19050" cmpd="sng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Freeform 327"/>
          <p:cNvSpPr/>
          <p:nvPr/>
        </p:nvSpPr>
        <p:spPr>
          <a:xfrm>
            <a:off x="4565651" y="5016500"/>
            <a:ext cx="1895475" cy="95250"/>
          </a:xfrm>
          <a:custGeom>
            <a:avLst/>
            <a:gdLst>
              <a:gd name="connsiteX0" fmla="*/ 0 w 1895475"/>
              <a:gd name="connsiteY0" fmla="*/ 0 h 95250"/>
              <a:gd name="connsiteX1" fmla="*/ 266700 w 1895475"/>
              <a:gd name="connsiteY1" fmla="*/ 6350 h 95250"/>
              <a:gd name="connsiteX2" fmla="*/ 1089025 w 1895475"/>
              <a:gd name="connsiteY2" fmla="*/ 60325 h 95250"/>
              <a:gd name="connsiteX3" fmla="*/ 1895475 w 1895475"/>
              <a:gd name="connsiteY3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475" h="95250">
                <a:moveTo>
                  <a:pt x="0" y="0"/>
                </a:moveTo>
                <a:lnTo>
                  <a:pt x="266700" y="6350"/>
                </a:lnTo>
                <a:lnTo>
                  <a:pt x="1089025" y="60325"/>
                </a:lnTo>
                <a:lnTo>
                  <a:pt x="1895475" y="95250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6" name="Freeform 325"/>
          <p:cNvSpPr/>
          <p:nvPr/>
        </p:nvSpPr>
        <p:spPr>
          <a:xfrm>
            <a:off x="4568825" y="5041902"/>
            <a:ext cx="1892300" cy="73025"/>
          </a:xfrm>
          <a:custGeom>
            <a:avLst/>
            <a:gdLst>
              <a:gd name="connsiteX0" fmla="*/ 0 w 1892300"/>
              <a:gd name="connsiteY0" fmla="*/ 19050 h 73025"/>
              <a:gd name="connsiteX1" fmla="*/ 276225 w 1892300"/>
              <a:gd name="connsiteY1" fmla="*/ 0 h 73025"/>
              <a:gd name="connsiteX2" fmla="*/ 1085850 w 1892300"/>
              <a:gd name="connsiteY2" fmla="*/ 41275 h 73025"/>
              <a:gd name="connsiteX3" fmla="*/ 1892300 w 1892300"/>
              <a:gd name="connsiteY3" fmla="*/ 73025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2300" h="73025">
                <a:moveTo>
                  <a:pt x="0" y="19050"/>
                </a:moveTo>
                <a:lnTo>
                  <a:pt x="276225" y="0"/>
                </a:lnTo>
                <a:lnTo>
                  <a:pt x="1085850" y="41275"/>
                </a:lnTo>
                <a:lnTo>
                  <a:pt x="1892300" y="73025"/>
                </a:lnTo>
              </a:path>
            </a:pathLst>
          </a:custGeom>
          <a:noFill/>
          <a:ln w="19050" cmpd="sng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292" name="TextBox 281"/>
          <p:cNvSpPr txBox="1">
            <a:spLocks noChangeArrowheads="1"/>
          </p:cNvSpPr>
          <p:nvPr/>
        </p:nvSpPr>
        <p:spPr bwMode="auto">
          <a:xfrm>
            <a:off x="3836989" y="1744665"/>
            <a:ext cx="315823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placebo (n=9)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+ 1 g idarucizumab  (day 4) (n=9)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+ 2 g idarucizumab  (day 4) (n=9)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DE + 4 g idarucizumab  (day 4) (n=8)</a:t>
            </a:r>
          </a:p>
          <a:p>
            <a:pPr eaLnBrk="1" hangingPunct="1"/>
            <a:r>
              <a:rPr lang="en-US" sz="1400">
                <a:solidFill>
                  <a:srgbClr val="00498B"/>
                </a:solidFill>
                <a:latin typeface="Arial" pitchFamily="34" charset="0"/>
              </a:rPr>
              <a:t>Lower limit of quantification (1 ng/mL)</a:t>
            </a:r>
          </a:p>
        </p:txBody>
      </p:sp>
      <p:sp>
        <p:nvSpPr>
          <p:cNvPr id="10" name="Freeform 9"/>
          <p:cNvSpPr/>
          <p:nvPr/>
        </p:nvSpPr>
        <p:spPr>
          <a:xfrm>
            <a:off x="4562476" y="4743452"/>
            <a:ext cx="1898650" cy="371475"/>
          </a:xfrm>
          <a:custGeom>
            <a:avLst/>
            <a:gdLst>
              <a:gd name="connsiteX0" fmla="*/ 0 w 1898650"/>
              <a:gd name="connsiteY0" fmla="*/ 0 h 371475"/>
              <a:gd name="connsiteX1" fmla="*/ 276225 w 1898650"/>
              <a:gd name="connsiteY1" fmla="*/ 184150 h 371475"/>
              <a:gd name="connsiteX2" fmla="*/ 1089025 w 1898650"/>
              <a:gd name="connsiteY2" fmla="*/ 342900 h 371475"/>
              <a:gd name="connsiteX3" fmla="*/ 1898650 w 1898650"/>
              <a:gd name="connsiteY3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8650" h="371475">
                <a:moveTo>
                  <a:pt x="0" y="0"/>
                </a:moveTo>
                <a:lnTo>
                  <a:pt x="276225" y="184150"/>
                </a:lnTo>
                <a:lnTo>
                  <a:pt x="1089025" y="342900"/>
                </a:lnTo>
                <a:lnTo>
                  <a:pt x="1898650" y="371475"/>
                </a:lnTo>
              </a:path>
            </a:pathLst>
          </a:cu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73351" y="3022601"/>
            <a:ext cx="1717675" cy="1597025"/>
          </a:xfrm>
          <a:custGeom>
            <a:avLst/>
            <a:gdLst>
              <a:gd name="connsiteX0" fmla="*/ 1717675 w 1717675"/>
              <a:gd name="connsiteY0" fmla="*/ 1597025 h 1597025"/>
              <a:gd name="connsiteX1" fmla="*/ 1450975 w 1717675"/>
              <a:gd name="connsiteY1" fmla="*/ 1495425 h 1597025"/>
              <a:gd name="connsiteX2" fmla="*/ 1193800 w 1717675"/>
              <a:gd name="connsiteY2" fmla="*/ 1374775 h 1597025"/>
              <a:gd name="connsiteX3" fmla="*/ 920750 w 1717675"/>
              <a:gd name="connsiteY3" fmla="*/ 1152525 h 1597025"/>
              <a:gd name="connsiteX4" fmla="*/ 657225 w 1717675"/>
              <a:gd name="connsiteY4" fmla="*/ 822325 h 1597025"/>
              <a:gd name="connsiteX5" fmla="*/ 393700 w 1717675"/>
              <a:gd name="connsiteY5" fmla="*/ 342900 h 1597025"/>
              <a:gd name="connsiteX6" fmla="*/ 269875 w 1717675"/>
              <a:gd name="connsiteY6" fmla="*/ 123825 h 1597025"/>
              <a:gd name="connsiteX7" fmla="*/ 193675 w 1717675"/>
              <a:gd name="connsiteY7" fmla="*/ 0 h 1597025"/>
              <a:gd name="connsiteX8" fmla="*/ 146050 w 1717675"/>
              <a:gd name="connsiteY8" fmla="*/ 95250 h 1597025"/>
              <a:gd name="connsiteX9" fmla="*/ 130175 w 1717675"/>
              <a:gd name="connsiteY9" fmla="*/ 158750 h 1597025"/>
              <a:gd name="connsiteX10" fmla="*/ 127000 w 1717675"/>
              <a:gd name="connsiteY10" fmla="*/ 231775 h 1597025"/>
              <a:gd name="connsiteX11" fmla="*/ 0 w 1717675"/>
              <a:gd name="connsiteY11" fmla="*/ 714375 h 1597025"/>
              <a:gd name="connsiteX12" fmla="*/ 0 w 1717675"/>
              <a:gd name="connsiteY12" fmla="*/ 714375 h 159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7675" h="1597025">
                <a:moveTo>
                  <a:pt x="1717675" y="1597025"/>
                </a:moveTo>
                <a:lnTo>
                  <a:pt x="1450975" y="1495425"/>
                </a:lnTo>
                <a:lnTo>
                  <a:pt x="1193800" y="1374775"/>
                </a:lnTo>
                <a:lnTo>
                  <a:pt x="920750" y="1152525"/>
                </a:lnTo>
                <a:lnTo>
                  <a:pt x="657225" y="822325"/>
                </a:lnTo>
                <a:lnTo>
                  <a:pt x="393700" y="342900"/>
                </a:lnTo>
                <a:lnTo>
                  <a:pt x="269875" y="123825"/>
                </a:lnTo>
                <a:lnTo>
                  <a:pt x="193675" y="0"/>
                </a:lnTo>
                <a:lnTo>
                  <a:pt x="146050" y="95250"/>
                </a:lnTo>
                <a:lnTo>
                  <a:pt x="130175" y="158750"/>
                </a:lnTo>
                <a:lnTo>
                  <a:pt x="127000" y="231775"/>
                </a:lnTo>
                <a:lnTo>
                  <a:pt x="0" y="714375"/>
                </a:lnTo>
                <a:lnTo>
                  <a:pt x="0" y="714375"/>
                </a:lnTo>
              </a:path>
            </a:pathLst>
          </a:custGeom>
          <a:noFill/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Isosceles Triangle 183"/>
          <p:cNvSpPr/>
          <p:nvPr/>
        </p:nvSpPr>
        <p:spPr>
          <a:xfrm>
            <a:off x="2489201" y="4321177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2759076" y="3114677"/>
            <a:ext cx="73025" cy="73025"/>
          </a:xfrm>
          <a:prstGeom prst="rect">
            <a:avLst/>
          </a:prstGeom>
          <a:solidFill>
            <a:srgbClr val="A216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5297" name="Group 91"/>
          <p:cNvGrpSpPr>
            <a:grpSpLocks/>
          </p:cNvGrpSpPr>
          <p:nvPr/>
        </p:nvGrpSpPr>
        <p:grpSpPr bwMode="auto">
          <a:xfrm>
            <a:off x="2771775" y="2387602"/>
            <a:ext cx="104775" cy="733425"/>
            <a:chOff x="1809750" y="2454275"/>
            <a:chExt cx="104775" cy="720725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1862138" y="2457395"/>
              <a:ext cx="0" cy="717605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298" name="Group 318"/>
          <p:cNvGrpSpPr>
            <a:grpSpLocks/>
          </p:cNvGrpSpPr>
          <p:nvPr/>
        </p:nvGrpSpPr>
        <p:grpSpPr bwMode="auto">
          <a:xfrm>
            <a:off x="2616201" y="3721100"/>
            <a:ext cx="104775" cy="314325"/>
            <a:chOff x="1809750" y="2454275"/>
            <a:chExt cx="104775" cy="720725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1862138" y="2457916"/>
              <a:ext cx="0" cy="71708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299" name="Group 315"/>
          <p:cNvGrpSpPr>
            <a:grpSpLocks/>
          </p:cNvGrpSpPr>
          <p:nvPr/>
        </p:nvGrpSpPr>
        <p:grpSpPr bwMode="auto">
          <a:xfrm>
            <a:off x="2479676" y="4143375"/>
            <a:ext cx="104775" cy="215900"/>
            <a:chOff x="2127250" y="3819526"/>
            <a:chExt cx="104775" cy="339724"/>
          </a:xfrm>
        </p:grpSpPr>
        <p:cxnSp>
          <p:nvCxnSpPr>
            <p:cNvPr id="317" name="Straight Connector 316"/>
            <p:cNvCxnSpPr/>
            <p:nvPr/>
          </p:nvCxnSpPr>
          <p:spPr>
            <a:xfrm>
              <a:off x="2179638" y="3822025"/>
              <a:ext cx="0" cy="337225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Oval 176"/>
          <p:cNvSpPr/>
          <p:nvPr/>
        </p:nvSpPr>
        <p:spPr>
          <a:xfrm>
            <a:off x="2784475" y="307022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01" name="Textfeld 16"/>
          <p:cNvSpPr txBox="1">
            <a:spLocks noChangeArrowheads="1"/>
          </p:cNvSpPr>
          <p:nvPr/>
        </p:nvSpPr>
        <p:spPr bwMode="auto">
          <a:xfrm>
            <a:off x="1932933" y="1685927"/>
            <a:ext cx="526106" cy="36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220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200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180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160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140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120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100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80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60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40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20</a:t>
            </a:r>
          </a:p>
          <a:p>
            <a:pPr algn="r" eaLnBrk="1" hangingPunct="1">
              <a:spcBef>
                <a:spcPts val="425"/>
              </a:spcBef>
            </a:pPr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25302" name="Titel 1"/>
          <p:cNvSpPr>
            <a:spLocks noGrp="1"/>
          </p:cNvSpPr>
          <p:nvPr>
            <p:ph type="title"/>
          </p:nvPr>
        </p:nvSpPr>
        <p:spPr>
          <a:xfrm>
            <a:off x="251520" y="60325"/>
            <a:ext cx="8784976" cy="889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/>
              <a:t>Immediate, complete and sustained reduction of unbound </a:t>
            </a:r>
            <a:r>
              <a:rPr lang="en-US" sz="2400" b="1" dirty="0" err="1" smtClean="0"/>
              <a:t>dabigatran</a:t>
            </a:r>
            <a:r>
              <a:rPr lang="en-US" sz="2400" b="1" dirty="0" smtClean="0"/>
              <a:t> concentrations after </a:t>
            </a:r>
            <a:r>
              <a:rPr lang="en-GB" sz="2400" b="1" dirty="0" err="1" smtClean="0"/>
              <a:t>idarucizumab</a:t>
            </a:r>
            <a:r>
              <a:rPr lang="en-GB" sz="2400" b="1" dirty="0" smtClean="0"/>
              <a:t> </a:t>
            </a:r>
            <a:r>
              <a:rPr lang="en-US" sz="2400" b="1" dirty="0" smtClean="0"/>
              <a:t>infusion</a:t>
            </a:r>
          </a:p>
        </p:txBody>
      </p:sp>
      <p:sp>
        <p:nvSpPr>
          <p:cNvPr id="225303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85775" y="6076952"/>
            <a:ext cx="7988300" cy="263525"/>
          </a:xfrm>
        </p:spPr>
        <p:txBody>
          <a:bodyPr/>
          <a:lstStyle/>
          <a:p>
            <a:pPr eaLnBrk="1" hangingPunct="1"/>
            <a:r>
              <a:rPr lang="en-US" smtClean="0"/>
              <a:t>LLOQ</a:t>
            </a:r>
            <a:r>
              <a:rPr lang="de-DE" smtClean="0"/>
              <a:t> = lower limit of quantification; </a:t>
            </a:r>
            <a:r>
              <a:rPr lang="en-GB" smtClean="0">
                <a:solidFill>
                  <a:srgbClr val="00498B"/>
                </a:solidFill>
              </a:rPr>
              <a:t>S</a:t>
            </a:r>
            <a:r>
              <a:rPr lang="de-DE" smtClean="0"/>
              <a:t>D = standard deviation; </a:t>
            </a:r>
            <a:r>
              <a:rPr lang="en-GB" smtClean="0">
                <a:solidFill>
                  <a:srgbClr val="00498B"/>
                </a:solidFill>
              </a:rPr>
              <a:t>DE = dabigatran etexilate</a:t>
            </a:r>
            <a:r>
              <a:rPr lang="de-DE" smtClean="0"/>
              <a:t> </a:t>
            </a:r>
            <a:endParaRPr lang="en-US" smtClean="0"/>
          </a:p>
        </p:txBody>
      </p:sp>
      <p:sp>
        <p:nvSpPr>
          <p:cNvPr id="225304" name="Textfeld 10"/>
          <p:cNvSpPr txBox="1">
            <a:spLocks noChangeArrowheads="1"/>
          </p:cNvSpPr>
          <p:nvPr/>
        </p:nvSpPr>
        <p:spPr bwMode="auto">
          <a:xfrm>
            <a:off x="3676650" y="3241677"/>
            <a:ext cx="12650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400">
                <a:solidFill>
                  <a:srgbClr val="00498B"/>
                </a:solidFill>
                <a:latin typeface="Arial" pitchFamily="34" charset="0"/>
              </a:rPr>
              <a:t>DE + placebo</a:t>
            </a:r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3417889" y="3497265"/>
            <a:ext cx="339725" cy="4333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6" name="Textfeld 17"/>
          <p:cNvSpPr txBox="1">
            <a:spLocks noChangeArrowheads="1"/>
          </p:cNvSpPr>
          <p:nvPr/>
        </p:nvSpPr>
        <p:spPr bwMode="auto">
          <a:xfrm>
            <a:off x="2770188" y="1295400"/>
            <a:ext cx="39100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b="1">
                <a:solidFill>
                  <a:srgbClr val="00498B"/>
                </a:solidFill>
                <a:latin typeface="Arial" pitchFamily="34" charset="0"/>
              </a:rPr>
              <a:t>Unbound dabigatran (mean + SD) </a:t>
            </a:r>
          </a:p>
        </p:txBody>
      </p:sp>
      <p:sp>
        <p:nvSpPr>
          <p:cNvPr id="225307" name="Textfeld 3"/>
          <p:cNvSpPr txBox="1">
            <a:spLocks noChangeArrowheads="1"/>
          </p:cNvSpPr>
          <p:nvPr/>
        </p:nvSpPr>
        <p:spPr bwMode="auto">
          <a:xfrm>
            <a:off x="1641476" y="5384800"/>
            <a:ext cx="5762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100" b="1">
                <a:solidFill>
                  <a:srgbClr val="A21636"/>
                </a:solidFill>
                <a:latin typeface="Arial" pitchFamily="34" charset="0"/>
              </a:rPr>
              <a:t>LLOQ</a:t>
            </a: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028826" y="5135565"/>
            <a:ext cx="606425" cy="288925"/>
          </a:xfrm>
          <a:prstGeom prst="straightConnector1">
            <a:avLst/>
          </a:prstGeom>
          <a:ln>
            <a:solidFill>
              <a:srgbClr val="A2163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09" name="Group 13"/>
          <p:cNvGrpSpPr>
            <a:grpSpLocks/>
          </p:cNvGrpSpPr>
          <p:nvPr/>
        </p:nvGrpSpPr>
        <p:grpSpPr bwMode="auto">
          <a:xfrm>
            <a:off x="2616201" y="3254375"/>
            <a:ext cx="104775" cy="444500"/>
            <a:chOff x="1809750" y="2454275"/>
            <a:chExt cx="104775" cy="7207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862138" y="2456850"/>
              <a:ext cx="0" cy="71815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10" name="Group 19"/>
          <p:cNvGrpSpPr>
            <a:grpSpLocks/>
          </p:cNvGrpSpPr>
          <p:nvPr/>
        </p:nvGrpSpPr>
        <p:grpSpPr bwMode="auto">
          <a:xfrm>
            <a:off x="4508501" y="4981577"/>
            <a:ext cx="104775" cy="92075"/>
            <a:chOff x="2127250" y="3819526"/>
            <a:chExt cx="104775" cy="339724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Isosceles Triangle 31"/>
          <p:cNvSpPr/>
          <p:nvPr/>
        </p:nvSpPr>
        <p:spPr>
          <a:xfrm>
            <a:off x="5603875" y="502920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5312" name="Group 44"/>
          <p:cNvGrpSpPr>
            <a:grpSpLocks/>
          </p:cNvGrpSpPr>
          <p:nvPr/>
        </p:nvGrpSpPr>
        <p:grpSpPr bwMode="auto">
          <a:xfrm>
            <a:off x="3813175" y="4854575"/>
            <a:ext cx="104775" cy="184150"/>
            <a:chOff x="2127250" y="3819526"/>
            <a:chExt cx="104775" cy="3397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2179638" y="3822456"/>
              <a:ext cx="0" cy="33679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13" name="Group 47"/>
          <p:cNvGrpSpPr>
            <a:grpSpLocks/>
          </p:cNvGrpSpPr>
          <p:nvPr/>
        </p:nvGrpSpPr>
        <p:grpSpPr bwMode="auto">
          <a:xfrm>
            <a:off x="4079876" y="4886325"/>
            <a:ext cx="104775" cy="146050"/>
            <a:chOff x="2127250" y="3819526"/>
            <a:chExt cx="104775" cy="33972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14" name="Group 50"/>
          <p:cNvGrpSpPr>
            <a:grpSpLocks/>
          </p:cNvGrpSpPr>
          <p:nvPr/>
        </p:nvGrpSpPr>
        <p:grpSpPr bwMode="auto">
          <a:xfrm>
            <a:off x="4346575" y="4714877"/>
            <a:ext cx="104775" cy="193675"/>
            <a:chOff x="2127250" y="3819526"/>
            <a:chExt cx="104775" cy="339724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179638" y="3822311"/>
              <a:ext cx="0" cy="336939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15" name="Group 53"/>
          <p:cNvGrpSpPr>
            <a:grpSpLocks/>
          </p:cNvGrpSpPr>
          <p:nvPr/>
        </p:nvGrpSpPr>
        <p:grpSpPr bwMode="auto">
          <a:xfrm>
            <a:off x="4514851" y="4914900"/>
            <a:ext cx="104775" cy="114300"/>
            <a:chOff x="2127250" y="3819526"/>
            <a:chExt cx="104775" cy="33972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>
            <a:off x="4837113" y="4772027"/>
            <a:ext cx="0" cy="149225"/>
          </a:xfrm>
          <a:prstGeom prst="line">
            <a:avLst/>
          </a:prstGeom>
          <a:ln w="12700" cmpd="sng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32163" y="3373438"/>
            <a:ext cx="0" cy="474662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279775" y="3371850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19" name="Group 63"/>
          <p:cNvGrpSpPr>
            <a:grpSpLocks/>
          </p:cNvGrpSpPr>
          <p:nvPr/>
        </p:nvGrpSpPr>
        <p:grpSpPr bwMode="auto">
          <a:xfrm>
            <a:off x="3546476" y="3819525"/>
            <a:ext cx="104775" cy="339725"/>
            <a:chOff x="2127250" y="3819526"/>
            <a:chExt cx="104775" cy="339724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179638" y="3821114"/>
              <a:ext cx="0" cy="338136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>
            <a:off x="3865563" y="4129090"/>
            <a:ext cx="0" cy="338137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813175" y="4127500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129088" y="4303715"/>
            <a:ext cx="0" cy="223837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076701" y="4308475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395788" y="4437065"/>
            <a:ext cx="0" cy="192087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343401" y="4435475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564063" y="4594225"/>
            <a:ext cx="0" cy="15875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11676" y="4594225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837113" y="4749800"/>
            <a:ext cx="0" cy="15875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784725" y="4749800"/>
            <a:ext cx="104775" cy="0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30" name="Group 79"/>
          <p:cNvGrpSpPr>
            <a:grpSpLocks/>
          </p:cNvGrpSpPr>
          <p:nvPr/>
        </p:nvGrpSpPr>
        <p:grpSpPr bwMode="auto">
          <a:xfrm>
            <a:off x="2743201" y="2530475"/>
            <a:ext cx="104775" cy="698500"/>
            <a:chOff x="1809750" y="2454275"/>
            <a:chExt cx="104775" cy="720725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1862138" y="2457551"/>
              <a:ext cx="0" cy="717449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1" name="Group 82"/>
          <p:cNvGrpSpPr>
            <a:grpSpLocks/>
          </p:cNvGrpSpPr>
          <p:nvPr/>
        </p:nvGrpSpPr>
        <p:grpSpPr bwMode="auto">
          <a:xfrm>
            <a:off x="3013076" y="2606677"/>
            <a:ext cx="104775" cy="720725"/>
            <a:chOff x="1809750" y="2454275"/>
            <a:chExt cx="104775" cy="720725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1862138" y="2457450"/>
              <a:ext cx="0" cy="71755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2" name="Group 85"/>
          <p:cNvGrpSpPr>
            <a:grpSpLocks/>
          </p:cNvGrpSpPr>
          <p:nvPr/>
        </p:nvGrpSpPr>
        <p:grpSpPr bwMode="auto">
          <a:xfrm>
            <a:off x="2886076" y="2324100"/>
            <a:ext cx="104775" cy="831850"/>
            <a:chOff x="1809750" y="2454275"/>
            <a:chExt cx="104775" cy="720725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1862138" y="2457026"/>
              <a:ext cx="0" cy="717974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3" name="Group 88"/>
          <p:cNvGrpSpPr>
            <a:grpSpLocks/>
          </p:cNvGrpSpPr>
          <p:nvPr/>
        </p:nvGrpSpPr>
        <p:grpSpPr bwMode="auto">
          <a:xfrm>
            <a:off x="2816226" y="2181225"/>
            <a:ext cx="104775" cy="869950"/>
            <a:chOff x="1809750" y="2454275"/>
            <a:chExt cx="104775" cy="720725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862138" y="2456905"/>
              <a:ext cx="0" cy="718095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Oval 94"/>
          <p:cNvSpPr/>
          <p:nvPr/>
        </p:nvSpPr>
        <p:spPr>
          <a:xfrm>
            <a:off x="4527551" y="470852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2532063" y="5300663"/>
            <a:ext cx="193040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4532313" y="5300663"/>
            <a:ext cx="1928812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390776" y="4244975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390776" y="5133975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2390776" y="4540250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390776" y="3051175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2390776" y="3940175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2390776" y="3346450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390776" y="1857375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2390776" y="2749550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2390776" y="2155825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805113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540000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336925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3070225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602038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32263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867150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838700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48325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243513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457950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53138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397375" y="5295900"/>
            <a:ext cx="0" cy="7620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4" name="Straight Connector 123"/>
          <p:cNvCxnSpPr/>
          <p:nvPr/>
        </p:nvCxnSpPr>
        <p:spPr>
          <a:xfrm flipH="1">
            <a:off x="4495801" y="5248277"/>
            <a:ext cx="73025" cy="10477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4429126" y="5248277"/>
            <a:ext cx="73025" cy="104775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5361" name="Textfeld 16"/>
          <p:cNvSpPr txBox="1">
            <a:spLocks noChangeArrowheads="1"/>
          </p:cNvSpPr>
          <p:nvPr/>
        </p:nvSpPr>
        <p:spPr bwMode="auto">
          <a:xfrm>
            <a:off x="4194404" y="53292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225362" name="Textfeld 16"/>
          <p:cNvSpPr txBox="1">
            <a:spLocks noChangeArrowheads="1"/>
          </p:cNvSpPr>
          <p:nvPr/>
        </p:nvSpPr>
        <p:spPr bwMode="auto">
          <a:xfrm>
            <a:off x="3927704" y="53292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225363" name="Textfeld 16"/>
          <p:cNvSpPr txBox="1">
            <a:spLocks noChangeArrowheads="1"/>
          </p:cNvSpPr>
          <p:nvPr/>
        </p:nvSpPr>
        <p:spPr bwMode="auto">
          <a:xfrm>
            <a:off x="3717910" y="53292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8</a:t>
            </a:r>
          </a:p>
        </p:txBody>
      </p:sp>
      <p:sp>
        <p:nvSpPr>
          <p:cNvPr id="225364" name="Textfeld 16"/>
          <p:cNvSpPr txBox="1">
            <a:spLocks noChangeArrowheads="1"/>
          </p:cNvSpPr>
          <p:nvPr/>
        </p:nvSpPr>
        <p:spPr bwMode="auto">
          <a:xfrm>
            <a:off x="3451210" y="53292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225365" name="Textfeld 16"/>
          <p:cNvSpPr txBox="1">
            <a:spLocks noChangeArrowheads="1"/>
          </p:cNvSpPr>
          <p:nvPr/>
        </p:nvSpPr>
        <p:spPr bwMode="auto">
          <a:xfrm>
            <a:off x="3187685" y="53292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225366" name="Textfeld 16"/>
          <p:cNvSpPr txBox="1">
            <a:spLocks noChangeArrowheads="1"/>
          </p:cNvSpPr>
          <p:nvPr/>
        </p:nvSpPr>
        <p:spPr bwMode="auto">
          <a:xfrm>
            <a:off x="2920985" y="53292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225367" name="Textfeld 16"/>
          <p:cNvSpPr txBox="1">
            <a:spLocks noChangeArrowheads="1"/>
          </p:cNvSpPr>
          <p:nvPr/>
        </p:nvSpPr>
        <p:spPr bwMode="auto">
          <a:xfrm>
            <a:off x="2654285" y="5329239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225368" name="Textfeld 16"/>
          <p:cNvSpPr txBox="1">
            <a:spLocks noChangeArrowheads="1"/>
          </p:cNvSpPr>
          <p:nvPr/>
        </p:nvSpPr>
        <p:spPr bwMode="auto">
          <a:xfrm>
            <a:off x="2350740" y="5329239"/>
            <a:ext cx="367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-2</a:t>
            </a:r>
          </a:p>
        </p:txBody>
      </p:sp>
      <p:sp>
        <p:nvSpPr>
          <p:cNvPr id="225369" name="Textfeld 16"/>
          <p:cNvSpPr txBox="1">
            <a:spLocks noChangeArrowheads="1"/>
          </p:cNvSpPr>
          <p:nvPr/>
        </p:nvSpPr>
        <p:spPr bwMode="auto">
          <a:xfrm>
            <a:off x="4632554" y="53292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24</a:t>
            </a:r>
          </a:p>
        </p:txBody>
      </p:sp>
      <p:sp>
        <p:nvSpPr>
          <p:cNvPr id="225370" name="Textfeld 16"/>
          <p:cNvSpPr txBox="1">
            <a:spLocks noChangeArrowheads="1"/>
          </p:cNvSpPr>
          <p:nvPr/>
        </p:nvSpPr>
        <p:spPr bwMode="auto">
          <a:xfrm>
            <a:off x="5038954" y="53292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36</a:t>
            </a:r>
          </a:p>
        </p:txBody>
      </p:sp>
      <p:sp>
        <p:nvSpPr>
          <p:cNvPr id="225371" name="Textfeld 16"/>
          <p:cNvSpPr txBox="1">
            <a:spLocks noChangeArrowheads="1"/>
          </p:cNvSpPr>
          <p:nvPr/>
        </p:nvSpPr>
        <p:spPr bwMode="auto">
          <a:xfrm>
            <a:off x="5439004" y="53292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48</a:t>
            </a:r>
          </a:p>
        </p:txBody>
      </p:sp>
      <p:sp>
        <p:nvSpPr>
          <p:cNvPr id="225372" name="Textfeld 16"/>
          <p:cNvSpPr txBox="1">
            <a:spLocks noChangeArrowheads="1"/>
          </p:cNvSpPr>
          <p:nvPr/>
        </p:nvSpPr>
        <p:spPr bwMode="auto">
          <a:xfrm>
            <a:off x="5848579" y="53292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60</a:t>
            </a:r>
          </a:p>
        </p:txBody>
      </p:sp>
      <p:sp>
        <p:nvSpPr>
          <p:cNvPr id="225373" name="Textfeld 16"/>
          <p:cNvSpPr txBox="1">
            <a:spLocks noChangeArrowheads="1"/>
          </p:cNvSpPr>
          <p:nvPr/>
        </p:nvSpPr>
        <p:spPr bwMode="auto">
          <a:xfrm>
            <a:off x="6251804" y="5329239"/>
            <a:ext cx="4122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72</a:t>
            </a:r>
          </a:p>
        </p:txBody>
      </p:sp>
      <p:sp>
        <p:nvSpPr>
          <p:cNvPr id="225374" name="Textfeld 16"/>
          <p:cNvSpPr txBox="1">
            <a:spLocks noChangeArrowheads="1"/>
          </p:cNvSpPr>
          <p:nvPr/>
        </p:nvSpPr>
        <p:spPr bwMode="auto">
          <a:xfrm>
            <a:off x="3334895" y="5707064"/>
            <a:ext cx="29742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Time after end of infusion (hrs)</a:t>
            </a:r>
          </a:p>
        </p:txBody>
      </p:sp>
      <p:sp>
        <p:nvSpPr>
          <p:cNvPr id="225375" name="Textfeld 16"/>
          <p:cNvSpPr txBox="1">
            <a:spLocks noChangeArrowheads="1"/>
          </p:cNvSpPr>
          <p:nvPr/>
        </p:nvSpPr>
        <p:spPr bwMode="auto">
          <a:xfrm rot="-5400000">
            <a:off x="403780" y="3401806"/>
            <a:ext cx="2807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sz="1600">
                <a:solidFill>
                  <a:srgbClr val="00498B"/>
                </a:solidFill>
                <a:latin typeface="Arial" pitchFamily="34" charset="0"/>
              </a:rPr>
              <a:t>Unbound dabigatran (ng/mL)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3562351" y="5076827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3559176" y="413702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4089400" y="4781550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5" name="Isosceles Triangle 144"/>
          <p:cNvSpPr/>
          <p:nvPr/>
        </p:nvSpPr>
        <p:spPr>
          <a:xfrm>
            <a:off x="3552826" y="498475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3822701" y="4746625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3559176" y="4692650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3295650" y="4641850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3025776" y="4645025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895600" y="4838700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4356101" y="4816475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4527551" y="4848225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5" name="Isosceles Triangle 154"/>
          <p:cNvSpPr/>
          <p:nvPr/>
        </p:nvSpPr>
        <p:spPr>
          <a:xfrm>
            <a:off x="3282951" y="4987927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6" name="Isosceles Triangle 155"/>
          <p:cNvSpPr/>
          <p:nvPr/>
        </p:nvSpPr>
        <p:spPr>
          <a:xfrm>
            <a:off x="3019426" y="5064127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7" name="Isosceles Triangle 156"/>
          <p:cNvSpPr/>
          <p:nvPr/>
        </p:nvSpPr>
        <p:spPr>
          <a:xfrm>
            <a:off x="2889251" y="506095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8" name="Isosceles Triangle 157"/>
          <p:cNvSpPr/>
          <p:nvPr/>
        </p:nvSpPr>
        <p:spPr>
          <a:xfrm>
            <a:off x="2759075" y="508000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59" name="Isosceles Triangle 158"/>
          <p:cNvSpPr/>
          <p:nvPr/>
        </p:nvSpPr>
        <p:spPr>
          <a:xfrm>
            <a:off x="3819525" y="497840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0" name="Isosceles Triangle 159"/>
          <p:cNvSpPr/>
          <p:nvPr/>
        </p:nvSpPr>
        <p:spPr>
          <a:xfrm>
            <a:off x="4086226" y="4981577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1" name="Isosceles Triangle 160"/>
          <p:cNvSpPr/>
          <p:nvPr/>
        </p:nvSpPr>
        <p:spPr>
          <a:xfrm>
            <a:off x="4349751" y="4981577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2" name="Isosceles Triangle 161"/>
          <p:cNvSpPr/>
          <p:nvPr/>
        </p:nvSpPr>
        <p:spPr>
          <a:xfrm>
            <a:off x="4518026" y="496570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3" name="Isosceles Triangle 162"/>
          <p:cNvSpPr/>
          <p:nvPr/>
        </p:nvSpPr>
        <p:spPr>
          <a:xfrm>
            <a:off x="4791075" y="496570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4" name="Isosceles Triangle 163"/>
          <p:cNvSpPr/>
          <p:nvPr/>
        </p:nvSpPr>
        <p:spPr>
          <a:xfrm>
            <a:off x="6416675" y="506730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898776" y="5070477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2768601" y="50863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3829051" y="50736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4095751" y="50609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4359276" y="50482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5613401" y="50482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426201" y="50736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3289301" y="381952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3025776" y="333057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898776" y="310832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828926" y="2990850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762250" y="3136900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3825875" y="435927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4089400" y="448627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4356101" y="4584700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498726" y="42862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2632076" y="3667127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5" name="Isosceles Triangle 184"/>
          <p:cNvSpPr/>
          <p:nvPr/>
        </p:nvSpPr>
        <p:spPr>
          <a:xfrm>
            <a:off x="2625725" y="3975102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6" name="Isosceles Triangle 185"/>
          <p:cNvSpPr/>
          <p:nvPr/>
        </p:nvSpPr>
        <p:spPr>
          <a:xfrm>
            <a:off x="2746376" y="3581401"/>
            <a:ext cx="92075" cy="79375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632075" y="368617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5417" name="Group 190"/>
          <p:cNvGrpSpPr>
            <a:grpSpLocks/>
          </p:cNvGrpSpPr>
          <p:nvPr/>
        </p:nvGrpSpPr>
        <p:grpSpPr bwMode="auto">
          <a:xfrm>
            <a:off x="3546476" y="4422775"/>
            <a:ext cx="104775" cy="336550"/>
            <a:chOff x="2127250" y="3819526"/>
            <a:chExt cx="104775" cy="339724"/>
          </a:xfrm>
        </p:grpSpPr>
        <p:cxnSp>
          <p:nvCxnSpPr>
            <p:cNvPr id="192" name="Straight Connector 191"/>
            <p:cNvCxnSpPr/>
            <p:nvPr/>
          </p:nvCxnSpPr>
          <p:spPr>
            <a:xfrm>
              <a:off x="2179638" y="3821129"/>
              <a:ext cx="0" cy="338121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18" name="Group 193"/>
          <p:cNvGrpSpPr>
            <a:grpSpLocks/>
          </p:cNvGrpSpPr>
          <p:nvPr/>
        </p:nvGrpSpPr>
        <p:grpSpPr bwMode="auto">
          <a:xfrm>
            <a:off x="3276601" y="4295777"/>
            <a:ext cx="104775" cy="415925"/>
            <a:chOff x="2127250" y="3819526"/>
            <a:chExt cx="104775" cy="339724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2179638" y="3820823"/>
              <a:ext cx="0" cy="338427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19" name="Group 196"/>
          <p:cNvGrpSpPr>
            <a:grpSpLocks/>
          </p:cNvGrpSpPr>
          <p:nvPr/>
        </p:nvGrpSpPr>
        <p:grpSpPr bwMode="auto">
          <a:xfrm>
            <a:off x="3016251" y="4191002"/>
            <a:ext cx="104775" cy="523875"/>
            <a:chOff x="2127250" y="3819526"/>
            <a:chExt cx="104775" cy="339724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179638" y="3820556"/>
              <a:ext cx="0" cy="338694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0" name="Group 199"/>
          <p:cNvGrpSpPr>
            <a:grpSpLocks/>
          </p:cNvGrpSpPr>
          <p:nvPr/>
        </p:nvGrpSpPr>
        <p:grpSpPr bwMode="auto">
          <a:xfrm>
            <a:off x="2882901" y="4476752"/>
            <a:ext cx="104775" cy="396875"/>
            <a:chOff x="2127250" y="3819526"/>
            <a:chExt cx="104775" cy="339724"/>
          </a:xfrm>
        </p:grpSpPr>
        <p:cxnSp>
          <p:nvCxnSpPr>
            <p:cNvPr id="201" name="Straight Connector 200"/>
            <p:cNvCxnSpPr/>
            <p:nvPr/>
          </p:nvCxnSpPr>
          <p:spPr>
            <a:xfrm>
              <a:off x="2179638" y="3820885"/>
              <a:ext cx="0" cy="338365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1" name="Group 205"/>
          <p:cNvGrpSpPr>
            <a:grpSpLocks/>
          </p:cNvGrpSpPr>
          <p:nvPr/>
        </p:nvGrpSpPr>
        <p:grpSpPr bwMode="auto">
          <a:xfrm>
            <a:off x="3813175" y="4562477"/>
            <a:ext cx="104775" cy="231775"/>
            <a:chOff x="2127250" y="3819526"/>
            <a:chExt cx="104775" cy="339724"/>
          </a:xfrm>
        </p:grpSpPr>
        <p:cxnSp>
          <p:nvCxnSpPr>
            <p:cNvPr id="207" name="Straight Connector 206"/>
            <p:cNvCxnSpPr/>
            <p:nvPr/>
          </p:nvCxnSpPr>
          <p:spPr>
            <a:xfrm>
              <a:off x="2179638" y="3821854"/>
              <a:ext cx="0" cy="337396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08"/>
          <p:cNvGrpSpPr/>
          <p:nvPr/>
        </p:nvGrpSpPr>
        <p:grpSpPr>
          <a:xfrm>
            <a:off x="4076868" y="4651377"/>
            <a:ext cx="104775" cy="193674"/>
            <a:chOff x="2127250" y="3819526"/>
            <a:chExt cx="104775" cy="339724"/>
          </a:xfrm>
          <a:solidFill>
            <a:srgbClr val="A21636"/>
          </a:solidFill>
        </p:grpSpPr>
        <p:cxnSp>
          <p:nvCxnSpPr>
            <p:cNvPr id="210" name="Straight Connector 209"/>
            <p:cNvCxnSpPr/>
            <p:nvPr/>
          </p:nvCxnSpPr>
          <p:spPr>
            <a:xfrm>
              <a:off x="2179637" y="3821023"/>
              <a:ext cx="0" cy="338227"/>
            </a:xfrm>
            <a:prstGeom prst="line">
              <a:avLst/>
            </a:prstGeom>
            <a:grpFill/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grpFill/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3" name="Group 211"/>
          <p:cNvGrpSpPr>
            <a:grpSpLocks/>
          </p:cNvGrpSpPr>
          <p:nvPr/>
        </p:nvGrpSpPr>
        <p:grpSpPr bwMode="auto">
          <a:xfrm>
            <a:off x="4343401" y="4708527"/>
            <a:ext cx="104775" cy="161925"/>
            <a:chOff x="2127250" y="3819526"/>
            <a:chExt cx="104775" cy="339724"/>
          </a:xfrm>
        </p:grpSpPr>
        <p:cxnSp>
          <p:nvCxnSpPr>
            <p:cNvPr id="213" name="Straight Connector 212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4" name="Group 214"/>
          <p:cNvGrpSpPr>
            <a:grpSpLocks/>
          </p:cNvGrpSpPr>
          <p:nvPr/>
        </p:nvGrpSpPr>
        <p:grpSpPr bwMode="auto">
          <a:xfrm>
            <a:off x="4511676" y="4765677"/>
            <a:ext cx="104775" cy="149225"/>
            <a:chOff x="2127250" y="3819526"/>
            <a:chExt cx="104775" cy="339724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5" name="Group 217"/>
          <p:cNvGrpSpPr>
            <a:grpSpLocks/>
          </p:cNvGrpSpPr>
          <p:nvPr/>
        </p:nvGrpSpPr>
        <p:grpSpPr bwMode="auto">
          <a:xfrm>
            <a:off x="4781550" y="4857752"/>
            <a:ext cx="104775" cy="104775"/>
            <a:chOff x="2127250" y="3819526"/>
            <a:chExt cx="104775" cy="339724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6" name="Group 226"/>
          <p:cNvGrpSpPr>
            <a:grpSpLocks/>
          </p:cNvGrpSpPr>
          <p:nvPr/>
        </p:nvGrpSpPr>
        <p:grpSpPr bwMode="auto">
          <a:xfrm>
            <a:off x="3546476" y="4873627"/>
            <a:ext cx="104775" cy="174625"/>
            <a:chOff x="2127250" y="3819526"/>
            <a:chExt cx="104775" cy="339724"/>
          </a:xfrm>
        </p:grpSpPr>
        <p:cxnSp>
          <p:nvCxnSpPr>
            <p:cNvPr id="228" name="Straight Connector 227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7" name="Group 229"/>
          <p:cNvGrpSpPr>
            <a:grpSpLocks/>
          </p:cNvGrpSpPr>
          <p:nvPr/>
        </p:nvGrpSpPr>
        <p:grpSpPr bwMode="auto">
          <a:xfrm>
            <a:off x="3276601" y="4883152"/>
            <a:ext cx="104775" cy="174625"/>
            <a:chOff x="2127250" y="3819526"/>
            <a:chExt cx="104775" cy="339724"/>
          </a:xfrm>
        </p:grpSpPr>
        <p:cxnSp>
          <p:nvCxnSpPr>
            <p:cNvPr id="231" name="Straight Connector 230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8" name="Group 253"/>
          <p:cNvGrpSpPr>
            <a:grpSpLocks/>
          </p:cNvGrpSpPr>
          <p:nvPr/>
        </p:nvGrpSpPr>
        <p:grpSpPr bwMode="auto">
          <a:xfrm>
            <a:off x="4076701" y="5045077"/>
            <a:ext cx="104775" cy="79375"/>
            <a:chOff x="2127250" y="3819526"/>
            <a:chExt cx="104775" cy="339724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29" name="Group 256"/>
          <p:cNvGrpSpPr>
            <a:grpSpLocks/>
          </p:cNvGrpSpPr>
          <p:nvPr/>
        </p:nvGrpSpPr>
        <p:grpSpPr bwMode="auto">
          <a:xfrm>
            <a:off x="4340226" y="5022850"/>
            <a:ext cx="104775" cy="57150"/>
            <a:chOff x="2127250" y="3819526"/>
            <a:chExt cx="104775" cy="339724"/>
          </a:xfrm>
        </p:grpSpPr>
        <p:cxnSp>
          <p:nvCxnSpPr>
            <p:cNvPr id="258" name="Straight Connector 257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30" name="Group 259"/>
          <p:cNvGrpSpPr>
            <a:grpSpLocks/>
          </p:cNvGrpSpPr>
          <p:nvPr/>
        </p:nvGrpSpPr>
        <p:grpSpPr bwMode="auto">
          <a:xfrm>
            <a:off x="2479676" y="4098927"/>
            <a:ext cx="104775" cy="193675"/>
            <a:chOff x="2127250" y="3819526"/>
            <a:chExt cx="104775" cy="339724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179638" y="3822311"/>
              <a:ext cx="0" cy="336939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31" name="Group 265"/>
          <p:cNvGrpSpPr>
            <a:grpSpLocks/>
          </p:cNvGrpSpPr>
          <p:nvPr/>
        </p:nvGrpSpPr>
        <p:grpSpPr bwMode="auto">
          <a:xfrm>
            <a:off x="2479676" y="4124325"/>
            <a:ext cx="104775" cy="215900"/>
            <a:chOff x="2127250" y="3819526"/>
            <a:chExt cx="104775" cy="339724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179638" y="3822025"/>
              <a:ext cx="0" cy="337225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32" name="Group 268"/>
          <p:cNvGrpSpPr>
            <a:grpSpLocks/>
          </p:cNvGrpSpPr>
          <p:nvPr/>
        </p:nvGrpSpPr>
        <p:grpSpPr bwMode="auto">
          <a:xfrm>
            <a:off x="2616201" y="3181350"/>
            <a:ext cx="104775" cy="546100"/>
            <a:chOff x="1809750" y="2454275"/>
            <a:chExt cx="104775" cy="720725"/>
          </a:xfrm>
        </p:grpSpPr>
        <p:cxnSp>
          <p:nvCxnSpPr>
            <p:cNvPr id="270" name="Straight Connector 269"/>
            <p:cNvCxnSpPr/>
            <p:nvPr/>
          </p:nvCxnSpPr>
          <p:spPr>
            <a:xfrm>
              <a:off x="1862138" y="2458465"/>
              <a:ext cx="0" cy="716535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33" name="Group 271"/>
          <p:cNvGrpSpPr>
            <a:grpSpLocks/>
          </p:cNvGrpSpPr>
          <p:nvPr/>
        </p:nvGrpSpPr>
        <p:grpSpPr bwMode="auto">
          <a:xfrm>
            <a:off x="2733676" y="2089150"/>
            <a:ext cx="104775" cy="850900"/>
            <a:chOff x="1809750" y="2454275"/>
            <a:chExt cx="104775" cy="720725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1862138" y="2456964"/>
              <a:ext cx="0" cy="718036"/>
            </a:xfrm>
            <a:prstGeom prst="line">
              <a:avLst/>
            </a:prstGeom>
            <a:ln w="12700" cmpd="sng">
              <a:solidFill>
                <a:srgbClr val="0046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0046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34" name="Group 274"/>
          <p:cNvGrpSpPr>
            <a:grpSpLocks/>
          </p:cNvGrpSpPr>
          <p:nvPr/>
        </p:nvGrpSpPr>
        <p:grpSpPr bwMode="auto">
          <a:xfrm>
            <a:off x="2733676" y="1993900"/>
            <a:ext cx="104775" cy="971550"/>
            <a:chOff x="1809750" y="2454275"/>
            <a:chExt cx="104775" cy="720725"/>
          </a:xfrm>
        </p:grpSpPr>
        <p:cxnSp>
          <p:nvCxnSpPr>
            <p:cNvPr id="276" name="Straight Connector 275"/>
            <p:cNvCxnSpPr/>
            <p:nvPr/>
          </p:nvCxnSpPr>
          <p:spPr>
            <a:xfrm>
              <a:off x="1862138" y="2457808"/>
              <a:ext cx="0" cy="717192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1809750" y="2454275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3" name="Rectangle 282"/>
          <p:cNvSpPr/>
          <p:nvPr/>
        </p:nvSpPr>
        <p:spPr>
          <a:xfrm>
            <a:off x="3643314" y="2508250"/>
            <a:ext cx="88900" cy="889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3640139" y="2062165"/>
            <a:ext cx="92075" cy="92075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5" name="Isosceles Triangle 284"/>
          <p:cNvSpPr/>
          <p:nvPr/>
        </p:nvSpPr>
        <p:spPr>
          <a:xfrm>
            <a:off x="3632200" y="2268538"/>
            <a:ext cx="111125" cy="95250"/>
          </a:xfrm>
          <a:prstGeom prst="triangle">
            <a:avLst/>
          </a:prstGeom>
          <a:solidFill>
            <a:srgbClr val="008000"/>
          </a:solidFill>
          <a:ln w="1270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3530601" y="2106613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530601" y="2325688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3530601" y="2546350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3538539" y="2763838"/>
            <a:ext cx="312737" cy="0"/>
          </a:xfrm>
          <a:prstGeom prst="line">
            <a:avLst/>
          </a:prstGeom>
          <a:ln w="12700" cmpd="sng">
            <a:solidFill>
              <a:srgbClr val="0C9ED7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3530601" y="1908175"/>
            <a:ext cx="320675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2" name="Oval 291"/>
          <p:cNvSpPr/>
          <p:nvPr/>
        </p:nvSpPr>
        <p:spPr>
          <a:xfrm>
            <a:off x="3640139" y="1865315"/>
            <a:ext cx="92075" cy="92075"/>
          </a:xfrm>
          <a:prstGeom prst="ellipse">
            <a:avLst/>
          </a:prstGeom>
          <a:solidFill>
            <a:srgbClr val="FFFFFF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3292476" y="508000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3028951" y="508000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762250" y="5089525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4527551" y="502285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4800601" y="5003802"/>
            <a:ext cx="73025" cy="730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5610225" y="5046663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6423025" y="5075238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752726" y="2873375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632075" y="3689350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309" name="Straight Connector 308"/>
          <p:cNvCxnSpPr/>
          <p:nvPr/>
        </p:nvCxnSpPr>
        <p:spPr>
          <a:xfrm flipH="1">
            <a:off x="2390776" y="2451100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2390776" y="3641725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1" name="Straight Connector 310"/>
          <p:cNvCxnSpPr/>
          <p:nvPr/>
        </p:nvCxnSpPr>
        <p:spPr>
          <a:xfrm flipH="1">
            <a:off x="2390776" y="4838700"/>
            <a:ext cx="82550" cy="0"/>
          </a:xfrm>
          <a:prstGeom prst="line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2" name="Oval 311"/>
          <p:cNvSpPr/>
          <p:nvPr/>
        </p:nvSpPr>
        <p:spPr>
          <a:xfrm>
            <a:off x="2762250" y="3216275"/>
            <a:ext cx="76200" cy="76200"/>
          </a:xfrm>
          <a:prstGeom prst="ellipse">
            <a:avLst/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5457" name="Group 312"/>
          <p:cNvGrpSpPr>
            <a:grpSpLocks/>
          </p:cNvGrpSpPr>
          <p:nvPr/>
        </p:nvGrpSpPr>
        <p:grpSpPr bwMode="auto">
          <a:xfrm>
            <a:off x="4340226" y="4902200"/>
            <a:ext cx="104775" cy="120650"/>
            <a:chOff x="2127250" y="3819526"/>
            <a:chExt cx="104775" cy="339724"/>
          </a:xfrm>
        </p:grpSpPr>
        <p:cxnSp>
          <p:nvCxnSpPr>
            <p:cNvPr id="314" name="Straight Connector 313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Oval 153"/>
          <p:cNvSpPr/>
          <p:nvPr/>
        </p:nvSpPr>
        <p:spPr>
          <a:xfrm>
            <a:off x="4794250" y="4921250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97175" y="4676777"/>
            <a:ext cx="1593850" cy="447675"/>
          </a:xfrm>
          <a:custGeom>
            <a:avLst/>
            <a:gdLst>
              <a:gd name="connsiteX0" fmla="*/ 0 w 1593850"/>
              <a:gd name="connsiteY0" fmla="*/ 447675 h 447675"/>
              <a:gd name="connsiteX1" fmla="*/ 69850 w 1593850"/>
              <a:gd name="connsiteY1" fmla="*/ 415925 h 447675"/>
              <a:gd name="connsiteX2" fmla="*/ 146050 w 1593850"/>
              <a:gd name="connsiteY2" fmla="*/ 193675 h 447675"/>
              <a:gd name="connsiteX3" fmla="*/ 266700 w 1593850"/>
              <a:gd name="connsiteY3" fmla="*/ 15875 h 447675"/>
              <a:gd name="connsiteX4" fmla="*/ 536575 w 1593850"/>
              <a:gd name="connsiteY4" fmla="*/ 0 h 447675"/>
              <a:gd name="connsiteX5" fmla="*/ 800100 w 1593850"/>
              <a:gd name="connsiteY5" fmla="*/ 47625 h 447675"/>
              <a:gd name="connsiteX6" fmla="*/ 1060450 w 1593850"/>
              <a:gd name="connsiteY6" fmla="*/ 104775 h 447675"/>
              <a:gd name="connsiteX7" fmla="*/ 1327150 w 1593850"/>
              <a:gd name="connsiteY7" fmla="*/ 136525 h 447675"/>
              <a:gd name="connsiteX8" fmla="*/ 1593850 w 1593850"/>
              <a:gd name="connsiteY8" fmla="*/ 171450 h 447675"/>
              <a:gd name="connsiteX9" fmla="*/ 1593850 w 1593850"/>
              <a:gd name="connsiteY9" fmla="*/ 17145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3850" h="447675">
                <a:moveTo>
                  <a:pt x="0" y="447675"/>
                </a:moveTo>
                <a:lnTo>
                  <a:pt x="69850" y="415925"/>
                </a:lnTo>
                <a:lnTo>
                  <a:pt x="146050" y="193675"/>
                </a:lnTo>
                <a:lnTo>
                  <a:pt x="266700" y="15875"/>
                </a:lnTo>
                <a:lnTo>
                  <a:pt x="536575" y="0"/>
                </a:lnTo>
                <a:lnTo>
                  <a:pt x="800100" y="47625"/>
                </a:lnTo>
                <a:lnTo>
                  <a:pt x="1060450" y="104775"/>
                </a:lnTo>
                <a:lnTo>
                  <a:pt x="1327150" y="136525"/>
                </a:lnTo>
                <a:lnTo>
                  <a:pt x="1593850" y="171450"/>
                </a:lnTo>
                <a:lnTo>
                  <a:pt x="1593850" y="171450"/>
                </a:lnTo>
              </a:path>
            </a:pathLst>
          </a:custGeom>
          <a:noFill/>
          <a:ln w="1905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Freeform 321"/>
          <p:cNvSpPr/>
          <p:nvPr/>
        </p:nvSpPr>
        <p:spPr>
          <a:xfrm>
            <a:off x="4568826" y="4883150"/>
            <a:ext cx="1895475" cy="228600"/>
          </a:xfrm>
          <a:custGeom>
            <a:avLst/>
            <a:gdLst>
              <a:gd name="connsiteX0" fmla="*/ 0 w 1895475"/>
              <a:gd name="connsiteY0" fmla="*/ 0 h 228600"/>
              <a:gd name="connsiteX1" fmla="*/ 273050 w 1895475"/>
              <a:gd name="connsiteY1" fmla="*/ 73025 h 228600"/>
              <a:gd name="connsiteX2" fmla="*/ 1082675 w 1895475"/>
              <a:gd name="connsiteY2" fmla="*/ 193675 h 228600"/>
              <a:gd name="connsiteX3" fmla="*/ 1895475 w 18954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5475" h="228600">
                <a:moveTo>
                  <a:pt x="0" y="0"/>
                </a:moveTo>
                <a:lnTo>
                  <a:pt x="273050" y="73025"/>
                </a:lnTo>
                <a:lnTo>
                  <a:pt x="1082675" y="193675"/>
                </a:lnTo>
                <a:lnTo>
                  <a:pt x="1895475" y="228600"/>
                </a:lnTo>
              </a:path>
            </a:pathLst>
          </a:custGeom>
          <a:noFill/>
          <a:ln w="1905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Freeform 322"/>
          <p:cNvSpPr/>
          <p:nvPr/>
        </p:nvSpPr>
        <p:spPr>
          <a:xfrm>
            <a:off x="2543175" y="3632200"/>
            <a:ext cx="254000" cy="749300"/>
          </a:xfrm>
          <a:custGeom>
            <a:avLst/>
            <a:gdLst>
              <a:gd name="connsiteX0" fmla="*/ 254000 w 254000"/>
              <a:gd name="connsiteY0" fmla="*/ 0 h 749300"/>
              <a:gd name="connsiteX1" fmla="*/ 133350 w 254000"/>
              <a:gd name="connsiteY1" fmla="*/ 396875 h 749300"/>
              <a:gd name="connsiteX2" fmla="*/ 0 w 254000"/>
              <a:gd name="connsiteY2" fmla="*/ 74930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749300">
                <a:moveTo>
                  <a:pt x="254000" y="0"/>
                </a:moveTo>
                <a:lnTo>
                  <a:pt x="133350" y="396875"/>
                </a:lnTo>
                <a:lnTo>
                  <a:pt x="0" y="749300"/>
                </a:lnTo>
              </a:path>
            </a:pathLst>
          </a:custGeom>
          <a:noFill/>
          <a:ln w="19050" cmpd="sng">
            <a:solidFill>
              <a:srgbClr val="008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Freeform 323"/>
          <p:cNvSpPr/>
          <p:nvPr/>
        </p:nvSpPr>
        <p:spPr>
          <a:xfrm>
            <a:off x="2540001" y="2908300"/>
            <a:ext cx="250825" cy="1441450"/>
          </a:xfrm>
          <a:custGeom>
            <a:avLst/>
            <a:gdLst>
              <a:gd name="connsiteX0" fmla="*/ 250825 w 250825"/>
              <a:gd name="connsiteY0" fmla="*/ 0 h 1441450"/>
              <a:gd name="connsiteX1" fmla="*/ 133350 w 250825"/>
              <a:gd name="connsiteY1" fmla="*/ 822325 h 1441450"/>
              <a:gd name="connsiteX2" fmla="*/ 0 w 250825"/>
              <a:gd name="connsiteY2" fmla="*/ 144145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25" h="1441450">
                <a:moveTo>
                  <a:pt x="250825" y="0"/>
                </a:moveTo>
                <a:lnTo>
                  <a:pt x="133350" y="822325"/>
                </a:lnTo>
                <a:lnTo>
                  <a:pt x="0" y="1441450"/>
                </a:lnTo>
              </a:path>
            </a:pathLst>
          </a:custGeom>
          <a:noFill/>
          <a:ln w="1905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498726" y="4298950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5464" name="Group 202"/>
          <p:cNvGrpSpPr>
            <a:grpSpLocks/>
          </p:cNvGrpSpPr>
          <p:nvPr/>
        </p:nvGrpSpPr>
        <p:grpSpPr bwMode="auto">
          <a:xfrm>
            <a:off x="2816226" y="5029200"/>
            <a:ext cx="104775" cy="88900"/>
            <a:chOff x="2127250" y="3819526"/>
            <a:chExt cx="104775" cy="339724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179638" y="3819526"/>
              <a:ext cx="0" cy="339724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Oval 150"/>
          <p:cNvSpPr/>
          <p:nvPr/>
        </p:nvSpPr>
        <p:spPr>
          <a:xfrm>
            <a:off x="2832101" y="5051425"/>
            <a:ext cx="76200" cy="76200"/>
          </a:xfrm>
          <a:prstGeom prst="ellipse">
            <a:avLst/>
          </a:prstGeom>
          <a:solidFill>
            <a:srgbClr val="A21636"/>
          </a:solidFill>
          <a:ln w="12700" cmpd="sng">
            <a:solidFill>
              <a:srgbClr val="A2163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225466" name="Group 37"/>
          <p:cNvGrpSpPr>
            <a:grpSpLocks/>
          </p:cNvGrpSpPr>
          <p:nvPr/>
        </p:nvGrpSpPr>
        <p:grpSpPr bwMode="auto">
          <a:xfrm>
            <a:off x="2747964" y="2657475"/>
            <a:ext cx="104775" cy="2451100"/>
            <a:chOff x="2127250" y="3819526"/>
            <a:chExt cx="104775" cy="3397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79637" y="3821066"/>
              <a:ext cx="0" cy="338184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127250" y="3819526"/>
              <a:ext cx="104775" cy="0"/>
            </a:xfrm>
            <a:prstGeom prst="line">
              <a:avLst/>
            </a:prstGeom>
            <a:ln w="12700" cmpd="sng">
              <a:solidFill>
                <a:srgbClr val="A216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67" name="Group 333"/>
          <p:cNvGrpSpPr>
            <a:grpSpLocks/>
          </p:cNvGrpSpPr>
          <p:nvPr/>
        </p:nvGrpSpPr>
        <p:grpSpPr bwMode="auto">
          <a:xfrm>
            <a:off x="1763714" y="5602287"/>
            <a:ext cx="1438590" cy="549949"/>
            <a:chOff x="1464906" y="5601643"/>
            <a:chExt cx="1439332" cy="551370"/>
          </a:xfrm>
        </p:grpSpPr>
        <p:cxnSp>
          <p:nvCxnSpPr>
            <p:cNvPr id="225471" name="Straight Connector 334"/>
            <p:cNvCxnSpPr>
              <a:cxnSpLocks noChangeShapeType="1"/>
            </p:cNvCxnSpPr>
            <p:nvPr/>
          </p:nvCxnSpPr>
          <p:spPr bwMode="auto">
            <a:xfrm flipH="1">
              <a:off x="2155371" y="5906278"/>
              <a:ext cx="74645" cy="0"/>
            </a:xfrm>
            <a:prstGeom prst="line">
              <a:avLst/>
            </a:prstGeom>
            <a:noFill/>
            <a:ln w="28575" algn="ctr">
              <a:solidFill>
                <a:srgbClr val="0049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6" name="Gerade Verbindung mit Pfeil 12"/>
            <p:cNvCxnSpPr/>
            <p:nvPr/>
          </p:nvCxnSpPr>
          <p:spPr>
            <a:xfrm flipV="1">
              <a:off x="2476665" y="5601643"/>
              <a:ext cx="0" cy="3230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Gerade Verbindung mit Pfeil 12"/>
            <p:cNvCxnSpPr/>
            <p:nvPr/>
          </p:nvCxnSpPr>
          <p:spPr>
            <a:xfrm flipV="1">
              <a:off x="2238417" y="5601643"/>
              <a:ext cx="0" cy="3230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74" name="TextBox 337"/>
            <p:cNvSpPr txBox="1">
              <a:spLocks noChangeArrowheads="1"/>
            </p:cNvSpPr>
            <p:nvPr/>
          </p:nvSpPr>
          <p:spPr bwMode="auto">
            <a:xfrm>
              <a:off x="1464906" y="5747658"/>
              <a:ext cx="775612" cy="26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100">
                  <a:solidFill>
                    <a:schemeClr val="tx1"/>
                  </a:solidFill>
                </a:rPr>
                <a:t>Dabigatran</a:t>
              </a:r>
            </a:p>
          </p:txBody>
        </p:sp>
        <p:sp>
          <p:nvSpPr>
            <p:cNvPr id="225475" name="TextBox 338"/>
            <p:cNvSpPr txBox="1">
              <a:spLocks noChangeArrowheads="1"/>
            </p:cNvSpPr>
            <p:nvPr/>
          </p:nvSpPr>
          <p:spPr bwMode="auto">
            <a:xfrm>
              <a:off x="2293820" y="5890727"/>
              <a:ext cx="610418" cy="26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Tahom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GB" sz="1100">
                  <a:solidFill>
                    <a:schemeClr val="tx1"/>
                  </a:solidFill>
                </a:rPr>
                <a:t>Antidote</a:t>
              </a:r>
            </a:p>
          </p:txBody>
        </p:sp>
      </p:grpSp>
      <p:sp>
        <p:nvSpPr>
          <p:cNvPr id="225470" name="TextBox 271"/>
          <p:cNvSpPr txBox="1">
            <a:spLocks noChangeArrowheads="1"/>
          </p:cNvSpPr>
          <p:nvPr/>
        </p:nvSpPr>
        <p:spPr bwMode="auto">
          <a:xfrm>
            <a:off x="83365" y="6367572"/>
            <a:ext cx="82009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100" dirty="0" err="1">
                <a:solidFill>
                  <a:schemeClr val="tx1"/>
                </a:solidFill>
                <a:cs typeface="Tahoma" pitchFamily="34" charset="0"/>
              </a:rPr>
              <a:t>Glund</a:t>
            </a:r>
            <a:r>
              <a:rPr lang="en-GB" sz="1100" dirty="0">
                <a:solidFill>
                  <a:schemeClr val="tx1"/>
                </a:solidFill>
                <a:cs typeface="Tahoma" pitchFamily="34" charset="0"/>
              </a:rPr>
              <a:t> S et al. Lancet. Jun 16, 2015. </a:t>
            </a:r>
            <a:r>
              <a:rPr lang="en-GB" sz="1100" dirty="0" err="1">
                <a:solidFill>
                  <a:schemeClr val="tx1"/>
                </a:solidFill>
                <a:cs typeface="Tahoma" pitchFamily="34" charset="0"/>
              </a:rPr>
              <a:t>Epub</a:t>
            </a:r>
            <a:r>
              <a:rPr lang="en-GB" sz="1100" dirty="0">
                <a:solidFill>
                  <a:schemeClr val="tx1"/>
                </a:solidFill>
                <a:cs typeface="Tahoma" pitchFamily="34" charset="0"/>
              </a:rPr>
              <a:t> ahead of print. </a:t>
            </a:r>
            <a:r>
              <a:rPr lang="en-GB" sz="1100" dirty="0" err="1">
                <a:solidFill>
                  <a:schemeClr val="tx1"/>
                </a:solidFill>
                <a:cs typeface="Tahoma" pitchFamily="34" charset="0"/>
              </a:rPr>
              <a:t>Glund</a:t>
            </a:r>
            <a:r>
              <a:rPr lang="en-GB" sz="1100" dirty="0">
                <a:solidFill>
                  <a:schemeClr val="tx1"/>
                </a:solidFill>
                <a:cs typeface="Tahoma" pitchFamily="34" charset="0"/>
              </a:rPr>
              <a:t> S et al. Presented at AHA, Dallas, TX, USA, 16-20 November 2013, Abstract 17765;</a:t>
            </a:r>
            <a:r>
              <a:rPr lang="en-GB" sz="1100" dirty="0">
                <a:solidFill>
                  <a:schemeClr val="tx1"/>
                </a:solidFill>
              </a:rPr>
              <a:t/>
            </a:r>
            <a:br>
              <a:rPr lang="en-GB" sz="1100" dirty="0">
                <a:solidFill>
                  <a:schemeClr val="tx1"/>
                </a:solidFill>
              </a:rPr>
            </a:b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8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GB" sz="2800" dirty="0" smtClean="0"/>
              <a:t>5 </a:t>
            </a:r>
            <a:r>
              <a:rPr lang="en-GB" sz="2800" dirty="0"/>
              <a:t>g PRAXBIND, </a:t>
            </a:r>
            <a:r>
              <a:rPr lang="en-GB" sz="2800" dirty="0" smtClean="0"/>
              <a:t>reduces </a:t>
            </a:r>
            <a:r>
              <a:rPr lang="en-GB" sz="2800" dirty="0" err="1" smtClean="0"/>
              <a:t>dabigatran</a:t>
            </a:r>
            <a:r>
              <a:rPr lang="en-GB" sz="2800" dirty="0" smtClean="0"/>
              <a:t> </a:t>
            </a:r>
            <a:r>
              <a:rPr lang="en-GB" sz="2800" dirty="0"/>
              <a:t>plasma concentrations </a:t>
            </a:r>
            <a:r>
              <a:rPr lang="en-GB" sz="2800" dirty="0" smtClean="0"/>
              <a:t>below </a:t>
            </a:r>
            <a:r>
              <a:rPr lang="en-GB" sz="2800" dirty="0"/>
              <a:t>the lower limit of </a:t>
            </a:r>
            <a:r>
              <a:rPr lang="en-GB" sz="2800" dirty="0" smtClean="0"/>
              <a:t>quantification</a:t>
            </a:r>
          </a:p>
          <a:p>
            <a:r>
              <a:rPr lang="en-GB" sz="2800" dirty="0" smtClean="0"/>
              <a:t>coagulation </a:t>
            </a:r>
            <a:r>
              <a:rPr lang="en-GB" sz="2800" dirty="0" err="1"/>
              <a:t>paramaters</a:t>
            </a:r>
            <a:r>
              <a:rPr lang="en-GB" sz="2800" dirty="0"/>
              <a:t> (</a:t>
            </a:r>
            <a:r>
              <a:rPr lang="en-GB" sz="2800" dirty="0" err="1"/>
              <a:t>dTT</a:t>
            </a:r>
            <a:r>
              <a:rPr lang="en-GB" sz="2800" dirty="0"/>
              <a:t>, ECT, </a:t>
            </a:r>
            <a:r>
              <a:rPr lang="en-GB" sz="2800" dirty="0" err="1"/>
              <a:t>aPTT</a:t>
            </a:r>
            <a:r>
              <a:rPr lang="en-GB" sz="2800" dirty="0"/>
              <a:t>, TT, ACT) </a:t>
            </a:r>
            <a:r>
              <a:rPr lang="en-GB" sz="2800" dirty="0" smtClean="0"/>
              <a:t>return </a:t>
            </a:r>
            <a:r>
              <a:rPr lang="en-GB" sz="2800" dirty="0"/>
              <a:t>to baseline levels</a:t>
            </a:r>
          </a:p>
          <a:p>
            <a:r>
              <a:rPr lang="en-GB" sz="2800" dirty="0"/>
              <a:t>Reduction in </a:t>
            </a:r>
            <a:r>
              <a:rPr lang="en-GB" sz="2800" dirty="0" err="1"/>
              <a:t>dabigatran</a:t>
            </a:r>
            <a:r>
              <a:rPr lang="en-GB" sz="2800" dirty="0"/>
              <a:t> </a:t>
            </a:r>
            <a:r>
              <a:rPr lang="en-GB" sz="2800" dirty="0" smtClean="0"/>
              <a:t>observed </a:t>
            </a:r>
            <a:r>
              <a:rPr lang="en-GB" sz="2800" dirty="0"/>
              <a:t>over the entire observation period of ≥24 hours</a:t>
            </a:r>
          </a:p>
          <a:p>
            <a:r>
              <a:rPr lang="en-GB" sz="2800" dirty="0"/>
              <a:t>In a limited number of patients, re‑distribution of </a:t>
            </a:r>
            <a:r>
              <a:rPr lang="en-GB" sz="2800" dirty="0" err="1"/>
              <a:t>dabigatran</a:t>
            </a:r>
            <a:r>
              <a:rPr lang="en-GB" sz="2800" dirty="0"/>
              <a:t> from the periphery to plasma led to re‑elevation of </a:t>
            </a:r>
            <a:r>
              <a:rPr lang="en-GB" sz="2800" dirty="0" err="1"/>
              <a:t>dTT</a:t>
            </a:r>
            <a:r>
              <a:rPr lang="en-GB" sz="2800" dirty="0"/>
              <a:t>, ECT, </a:t>
            </a:r>
            <a:r>
              <a:rPr lang="en-GB" sz="2800" dirty="0" err="1"/>
              <a:t>aPTT</a:t>
            </a:r>
            <a:r>
              <a:rPr lang="en-GB" sz="2800" dirty="0"/>
              <a:t>, and TT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9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2390"/>
            <a:ext cx="8928992" cy="1325563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Andexanet</a:t>
            </a:r>
            <a:r>
              <a:rPr lang="en-GB" sz="3200" b="1" dirty="0" smtClean="0"/>
              <a:t>: Reversal of Factor </a:t>
            </a:r>
            <a:r>
              <a:rPr lang="en-GB" sz="3200" b="1" dirty="0" err="1" smtClean="0"/>
              <a:t>Xa</a:t>
            </a:r>
            <a:r>
              <a:rPr lang="en-GB" sz="3200" b="1" dirty="0" smtClean="0"/>
              <a:t> Inhibitors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00273"/>
            <a:ext cx="8712968" cy="14526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GB" sz="3200" dirty="0" smtClean="0"/>
              <a:t>Recombinant engineered version of human factor </a:t>
            </a:r>
            <a:r>
              <a:rPr lang="en-GB" sz="3200" dirty="0" err="1" smtClean="0"/>
              <a:t>Xa</a:t>
            </a:r>
            <a:r>
              <a:rPr lang="en-GB" sz="3200" dirty="0" smtClean="0"/>
              <a:t> produced in CHO cells </a:t>
            </a:r>
          </a:p>
          <a:p>
            <a:pPr>
              <a:spcBef>
                <a:spcPts val="0"/>
              </a:spcBef>
            </a:pPr>
            <a:r>
              <a:rPr lang="en-GB" sz="3200" dirty="0" smtClean="0"/>
              <a:t>Acts as a </a:t>
            </a:r>
            <a:r>
              <a:rPr lang="en-GB" sz="3200" dirty="0" err="1"/>
              <a:t>F</a:t>
            </a:r>
            <a:r>
              <a:rPr lang="en-GB" sz="3200" dirty="0" err="1" smtClean="0"/>
              <a:t>Xa</a:t>
            </a:r>
            <a:r>
              <a:rPr lang="en-GB" sz="3200" dirty="0" smtClean="0"/>
              <a:t> decoy : high affinity for all </a:t>
            </a:r>
            <a:r>
              <a:rPr lang="en-GB" sz="3200" dirty="0" err="1"/>
              <a:t>F</a:t>
            </a:r>
            <a:r>
              <a:rPr lang="en-GB" sz="3200" dirty="0" err="1" smtClean="0"/>
              <a:t>Xa</a:t>
            </a:r>
            <a:r>
              <a:rPr lang="en-GB" sz="3200" dirty="0" smtClean="0"/>
              <a:t> inhibitors </a:t>
            </a:r>
          </a:p>
          <a:p>
            <a:pPr>
              <a:spcBef>
                <a:spcPts val="0"/>
              </a:spcBef>
            </a:pPr>
            <a:r>
              <a:rPr lang="en-GB" sz="3200" dirty="0" smtClean="0"/>
              <a:t>GLA domain removed to prevent anticoagulant effect</a:t>
            </a:r>
            <a:endParaRPr lang="en-GB" sz="1800" dirty="0" smtClean="0"/>
          </a:p>
          <a:p>
            <a:endParaRPr lang="en-GB" sz="1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808546"/>
            <a:ext cx="4601916" cy="264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923" y="2808545"/>
            <a:ext cx="4611076" cy="265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0074" y="6453338"/>
            <a:ext cx="902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ea typeface="ＭＳ Ｐゴシック" charset="-128"/>
              </a:rPr>
              <a:t>Crowther</a:t>
            </a:r>
            <a:r>
              <a:rPr lang="en-US" sz="1000" dirty="0" smtClean="0">
                <a:ea typeface="ＭＳ Ｐゴシック" charset="-128"/>
              </a:rPr>
              <a:t> M et al. oral presentation at AHA November  2014; </a:t>
            </a:r>
            <a:r>
              <a:rPr lang="en-US" sz="1000" dirty="0" smtClean="0"/>
              <a:t>Chicago, Illinois , USA. </a:t>
            </a:r>
            <a:r>
              <a:rPr lang="en-US" sz="1000" dirty="0" smtClean="0">
                <a:ea typeface="ＭＳ Ｐゴシック" charset="-128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8103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itle 18"/>
          <p:cNvSpPr>
            <a:spLocks noGrp="1"/>
          </p:cNvSpPr>
          <p:nvPr>
            <p:ph type="title"/>
          </p:nvPr>
        </p:nvSpPr>
        <p:spPr>
          <a:xfrm>
            <a:off x="134138" y="0"/>
            <a:ext cx="8856984" cy="1090246"/>
          </a:xfrm>
        </p:spPr>
        <p:txBody>
          <a:bodyPr>
            <a:noAutofit/>
          </a:bodyPr>
          <a:lstStyle/>
          <a:p>
            <a:r>
              <a:rPr lang="en-GB" sz="4000" dirty="0" smtClean="0"/>
              <a:t>ANNEXA™-A (</a:t>
            </a:r>
            <a:r>
              <a:rPr lang="en-GB" sz="4000" dirty="0" err="1" smtClean="0"/>
              <a:t>Apixaban</a:t>
            </a:r>
            <a:r>
              <a:rPr lang="en-GB" sz="4000" dirty="0" smtClean="0"/>
              <a:t>, Part 1): </a:t>
            </a:r>
            <a:br>
              <a:rPr lang="en-GB" sz="4000" dirty="0" smtClean="0"/>
            </a:br>
            <a:r>
              <a:rPr lang="en-GB" sz="4000" dirty="0" smtClean="0"/>
              <a:t>Primary Endpoint Anti-</a:t>
            </a:r>
            <a:r>
              <a:rPr lang="en-GB" sz="4000" dirty="0" err="1" smtClean="0"/>
              <a:t>FXa</a:t>
            </a:r>
            <a:endParaRPr lang="en-GB" sz="4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7504" y="6021290"/>
            <a:ext cx="9036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Data plotted as mean ± SEM. </a:t>
            </a:r>
          </a:p>
          <a:p>
            <a:r>
              <a:rPr lang="en-US" sz="1100" dirty="0" err="1" smtClean="0"/>
              <a:t>fXa</a:t>
            </a:r>
            <a:r>
              <a:rPr lang="en-US" sz="1100" dirty="0" smtClean="0"/>
              <a:t> = factor Xa.</a:t>
            </a:r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2348881"/>
            <a:ext cx="33456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/>
              <a:t> Met primary endpoint:</a:t>
            </a:r>
          </a:p>
          <a:p>
            <a:pPr marL="360000" lvl="1" indent="-180000">
              <a:buClr>
                <a:schemeClr val="tx2"/>
              </a:buClr>
              <a:buFont typeface="Arial" pitchFamily="34" charset="0"/>
              <a:buChar char="–"/>
            </a:pPr>
            <a:r>
              <a:rPr lang="en-GB" sz="1400" dirty="0" smtClean="0"/>
              <a:t>Percent change anti-FXa from baseline to nadir (94%)</a:t>
            </a:r>
          </a:p>
          <a:p>
            <a:pPr marL="817200" lvl="2" indent="-1800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i="1" dirty="0" smtClean="0"/>
              <a:t>P</a:t>
            </a:r>
            <a:r>
              <a:rPr lang="en-GB" sz="1400" dirty="0" smtClean="0"/>
              <a:t>&lt;0.0001</a:t>
            </a:r>
          </a:p>
          <a:p>
            <a:pPr marL="177800" lvl="1" indent="-1778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/>
              <a:t>Met first secondary endpoint:</a:t>
            </a:r>
          </a:p>
          <a:p>
            <a:pPr marL="360000" lvl="1" indent="-180000">
              <a:buClr>
                <a:schemeClr val="tx2"/>
              </a:buClr>
              <a:buFont typeface="Arial" pitchFamily="34" charset="0"/>
              <a:buChar char="–"/>
            </a:pPr>
            <a:r>
              <a:rPr lang="en-GB" sz="1400" dirty="0" smtClean="0"/>
              <a:t>Number of subjects with &gt;80% reversal: andexanet alfa (100%) vs. placebo (0%)</a:t>
            </a:r>
          </a:p>
          <a:p>
            <a:pPr marL="817200" lvl="2" indent="-1800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i="1" dirty="0" smtClean="0"/>
              <a:t>P</a:t>
            </a:r>
            <a:r>
              <a:rPr lang="en-GB" sz="1400" dirty="0" smtClean="0"/>
              <a:t>&lt;0.0001</a:t>
            </a:r>
          </a:p>
          <a:p>
            <a:pPr marL="360000" lvl="1" indent="-180000">
              <a:buClr>
                <a:schemeClr val="tx2"/>
              </a:buClr>
              <a:buFont typeface="Arial" pitchFamily="34" charset="0"/>
              <a:buChar char="–"/>
            </a:pPr>
            <a:r>
              <a:rPr lang="en-GB" sz="1400" dirty="0" smtClean="0"/>
              <a:t>All andexanet alfa subjects achieved ≥90% reversal</a:t>
            </a:r>
            <a:endParaRPr lang="en-GB" sz="1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536090" cy="47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20074" y="6453338"/>
            <a:ext cx="902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ea typeface="ＭＳ Ｐゴシック" charset="-128"/>
              </a:rPr>
              <a:t>Crowther</a:t>
            </a:r>
            <a:r>
              <a:rPr lang="en-US" sz="1000" dirty="0" smtClean="0">
                <a:ea typeface="ＭＳ Ｐゴシック" charset="-128"/>
              </a:rPr>
              <a:t> M et al. oral presentation at AHA November  2014; </a:t>
            </a:r>
            <a:r>
              <a:rPr lang="en-US" sz="1000" dirty="0" smtClean="0"/>
              <a:t>Chicago, Illinois , USA. </a:t>
            </a:r>
            <a:r>
              <a:rPr lang="en-US" sz="1000" dirty="0" smtClean="0">
                <a:ea typeface="ＭＳ Ｐゴシック" charset="-128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505481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itle 18"/>
          <p:cNvSpPr>
            <a:spLocks noGrp="1"/>
          </p:cNvSpPr>
          <p:nvPr>
            <p:ph type="title"/>
          </p:nvPr>
        </p:nvSpPr>
        <p:spPr>
          <a:xfrm>
            <a:off x="554019" y="140676"/>
            <a:ext cx="8280400" cy="909638"/>
          </a:xfrm>
        </p:spPr>
        <p:txBody>
          <a:bodyPr>
            <a:noAutofit/>
          </a:bodyPr>
          <a:lstStyle/>
          <a:p>
            <a:r>
              <a:rPr lang="en-GB" sz="3200" dirty="0" smtClean="0"/>
              <a:t>ANNEXA™-A (</a:t>
            </a:r>
            <a:r>
              <a:rPr lang="en-GB" sz="3200" dirty="0" err="1" smtClean="0"/>
              <a:t>Apixaban</a:t>
            </a:r>
            <a:r>
              <a:rPr lang="en-GB" sz="3200" dirty="0" smtClean="0"/>
              <a:t>, Part 1): </a:t>
            </a:r>
            <a:br>
              <a:rPr lang="en-GB" sz="3200" dirty="0" smtClean="0"/>
            </a:br>
            <a:r>
              <a:rPr lang="en-GB" sz="3200" dirty="0" smtClean="0"/>
              <a:t>Secondary Endpoint: Unbound Apixaban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30" y="6177364"/>
            <a:ext cx="90364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Data plotted as mean ± SEM </a:t>
            </a:r>
            <a:endParaRPr lang="en-GB" sz="1100" dirty="0"/>
          </a:p>
        </p:txBody>
      </p:sp>
      <p:sp>
        <p:nvSpPr>
          <p:cNvPr id="153" name="TextBox 152"/>
          <p:cNvSpPr txBox="1"/>
          <p:nvPr/>
        </p:nvSpPr>
        <p:spPr>
          <a:xfrm>
            <a:off x="5724128" y="2708920"/>
            <a:ext cx="34198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1" indent="-180000">
              <a:buClr>
                <a:schemeClr val="tx2"/>
              </a:buClr>
              <a:buFont typeface="Wingdings" pitchFamily="2" charset="2"/>
              <a:buChar char="§"/>
            </a:pPr>
            <a:endParaRPr lang="en-GB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/>
              <a:t>  Met secondary endpoint:</a:t>
            </a:r>
          </a:p>
          <a:p>
            <a:pPr marL="360000" lvl="1" indent="-180000">
              <a:buClr>
                <a:schemeClr val="tx2"/>
              </a:buClr>
              <a:buFont typeface="Arial" pitchFamily="34" charset="0"/>
              <a:buChar char="–"/>
            </a:pPr>
            <a:r>
              <a:rPr lang="en-GB" sz="1400" dirty="0" smtClean="0"/>
              <a:t>Change in free </a:t>
            </a:r>
            <a:r>
              <a:rPr lang="en-GB" sz="1400" dirty="0" err="1" smtClean="0"/>
              <a:t>apixaban</a:t>
            </a:r>
            <a:r>
              <a:rPr lang="en-GB" sz="1400" dirty="0" smtClean="0"/>
              <a:t> concentration from baseline to nadir (1.8 </a:t>
            </a:r>
            <a:r>
              <a:rPr lang="en-GB" sz="1400" dirty="0" err="1" smtClean="0"/>
              <a:t>ng</a:t>
            </a:r>
            <a:r>
              <a:rPr lang="en-GB" sz="1400" dirty="0" smtClean="0"/>
              <a:t>/</a:t>
            </a:r>
            <a:r>
              <a:rPr lang="en-GB" sz="1400" dirty="0" err="1" smtClean="0"/>
              <a:t>mL</a:t>
            </a:r>
            <a:r>
              <a:rPr lang="en-GB" sz="1400" dirty="0" smtClean="0"/>
              <a:t>)</a:t>
            </a:r>
          </a:p>
          <a:p>
            <a:pPr marL="640080" lvl="2" indent="-180000"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 i="1" dirty="0" smtClean="0"/>
              <a:t>P</a:t>
            </a:r>
            <a:r>
              <a:rPr lang="en-GB" sz="1400" dirty="0" smtClean="0"/>
              <a:t>&lt;0.0001 </a:t>
            </a:r>
          </a:p>
          <a:p>
            <a:pPr marL="182880" lvl="1" indent="-180000">
              <a:buClr>
                <a:schemeClr val="tx2"/>
              </a:buClr>
              <a:buFont typeface="Wingdings" pitchFamily="2" charset="2"/>
              <a:buChar char="§"/>
            </a:pPr>
            <a:r>
              <a:rPr lang="en-GB" dirty="0" smtClean="0"/>
              <a:t>Consistent with Phase 2 data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33859"/>
            <a:ext cx="5472608" cy="461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" name="TextBox 158"/>
          <p:cNvSpPr txBox="1"/>
          <p:nvPr/>
        </p:nvSpPr>
        <p:spPr>
          <a:xfrm>
            <a:off x="120074" y="6453338"/>
            <a:ext cx="9023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ea typeface="ＭＳ Ｐゴシック" charset="-128"/>
              </a:rPr>
              <a:t>Crowther</a:t>
            </a:r>
            <a:r>
              <a:rPr lang="en-US" sz="1000" dirty="0" smtClean="0">
                <a:ea typeface="ＭＳ Ｐゴシック" charset="-128"/>
              </a:rPr>
              <a:t> M et al. oral presentation at AHA November  2014; </a:t>
            </a:r>
            <a:r>
              <a:rPr lang="en-US" sz="1000" dirty="0" smtClean="0"/>
              <a:t>Chicago, Illinois , USA. </a:t>
            </a:r>
            <a:r>
              <a:rPr lang="en-US" sz="1000" dirty="0" smtClean="0">
                <a:ea typeface="ＭＳ Ｐゴシック" charset="-128"/>
              </a:rPr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786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10"/>
          <p:cNvSpPr>
            <a:spLocks noChangeShapeType="1"/>
          </p:cNvSpPr>
          <p:nvPr/>
        </p:nvSpPr>
        <p:spPr bwMode="auto">
          <a:xfrm>
            <a:off x="1619250" y="458152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099" name="Line 12"/>
          <p:cNvSpPr>
            <a:spLocks noChangeShapeType="1"/>
          </p:cNvSpPr>
          <p:nvPr/>
        </p:nvSpPr>
        <p:spPr bwMode="auto">
          <a:xfrm flipV="1">
            <a:off x="1619250" y="4861249"/>
            <a:ext cx="1823746" cy="761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0" name="Line 13"/>
          <p:cNvSpPr>
            <a:spLocks noChangeShapeType="1"/>
          </p:cNvSpPr>
          <p:nvPr/>
        </p:nvSpPr>
        <p:spPr bwMode="auto">
          <a:xfrm>
            <a:off x="6240298" y="4850202"/>
            <a:ext cx="28733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1" name="Line 14"/>
          <p:cNvSpPr>
            <a:spLocks noChangeShapeType="1"/>
          </p:cNvSpPr>
          <p:nvPr/>
        </p:nvSpPr>
        <p:spPr bwMode="auto">
          <a:xfrm>
            <a:off x="1619250" y="30686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2" name="Line 15"/>
          <p:cNvSpPr>
            <a:spLocks noChangeShapeType="1"/>
          </p:cNvSpPr>
          <p:nvPr/>
        </p:nvSpPr>
        <p:spPr bwMode="auto">
          <a:xfrm>
            <a:off x="4787900" y="306863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3" name="Line 17"/>
          <p:cNvSpPr>
            <a:spLocks noChangeShapeType="1"/>
          </p:cNvSpPr>
          <p:nvPr/>
        </p:nvSpPr>
        <p:spPr bwMode="auto">
          <a:xfrm flipH="1">
            <a:off x="2627313" y="3644900"/>
            <a:ext cx="936625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107950" y="115888"/>
            <a:ext cx="892810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200" b="1" dirty="0">
                <a:solidFill>
                  <a:schemeClr val="tx1"/>
                </a:solidFill>
              </a:rPr>
              <a:t>PATIENT RECEIVING </a:t>
            </a:r>
            <a:r>
              <a:rPr lang="en-GB" sz="1200" b="1" dirty="0" smtClean="0">
                <a:solidFill>
                  <a:schemeClr val="tx1"/>
                </a:solidFill>
              </a:rPr>
              <a:t>RIVAROXABAN THERAPY</a:t>
            </a:r>
            <a:r>
              <a:rPr lang="en-GB" sz="1200" b="1" dirty="0">
                <a:solidFill>
                  <a:schemeClr val="tx1"/>
                </a:solidFill>
              </a:rPr>
              <a:t>: HAEMORRHAGE PROTOCOL</a:t>
            </a:r>
          </a:p>
        </p:txBody>
      </p:sp>
      <p:sp>
        <p:nvSpPr>
          <p:cNvPr id="4105" name="Line 30"/>
          <p:cNvSpPr>
            <a:spLocks noChangeShapeType="1"/>
          </p:cNvSpPr>
          <p:nvPr/>
        </p:nvSpPr>
        <p:spPr bwMode="auto">
          <a:xfrm>
            <a:off x="8027988" y="1341438"/>
            <a:ext cx="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6" name="Line 31"/>
          <p:cNvSpPr>
            <a:spLocks noChangeShapeType="1"/>
          </p:cNvSpPr>
          <p:nvPr/>
        </p:nvSpPr>
        <p:spPr bwMode="auto">
          <a:xfrm>
            <a:off x="3635375" y="1557338"/>
            <a:ext cx="0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7" name="Line 32"/>
          <p:cNvSpPr>
            <a:spLocks noChangeShapeType="1"/>
          </p:cNvSpPr>
          <p:nvPr/>
        </p:nvSpPr>
        <p:spPr bwMode="auto">
          <a:xfrm>
            <a:off x="3635375" y="333375"/>
            <a:ext cx="0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8" name="Line 33"/>
          <p:cNvSpPr>
            <a:spLocks noChangeShapeType="1"/>
          </p:cNvSpPr>
          <p:nvPr/>
        </p:nvSpPr>
        <p:spPr bwMode="auto">
          <a:xfrm flipH="1">
            <a:off x="2124075" y="620713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09" name="Line 34"/>
          <p:cNvSpPr>
            <a:spLocks noChangeShapeType="1"/>
          </p:cNvSpPr>
          <p:nvPr/>
        </p:nvSpPr>
        <p:spPr bwMode="auto">
          <a:xfrm>
            <a:off x="3635375" y="1989138"/>
            <a:ext cx="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0" name="Line 35"/>
          <p:cNvSpPr>
            <a:spLocks noChangeShapeType="1"/>
          </p:cNvSpPr>
          <p:nvPr/>
        </p:nvSpPr>
        <p:spPr bwMode="auto">
          <a:xfrm flipH="1">
            <a:off x="4787900" y="2420938"/>
            <a:ext cx="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1" name="Line 36"/>
          <p:cNvSpPr>
            <a:spLocks noChangeShapeType="1"/>
          </p:cNvSpPr>
          <p:nvPr/>
        </p:nvSpPr>
        <p:spPr bwMode="auto">
          <a:xfrm>
            <a:off x="1619250" y="2565400"/>
            <a:ext cx="6048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2" name="Text Box 40"/>
          <p:cNvSpPr txBox="1">
            <a:spLocks noChangeArrowheads="1"/>
          </p:cNvSpPr>
          <p:nvPr/>
        </p:nvSpPr>
        <p:spPr bwMode="auto">
          <a:xfrm>
            <a:off x="395536" y="5445224"/>
            <a:ext cx="30972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b="1" dirty="0">
                <a:solidFill>
                  <a:schemeClr val="tx1"/>
                </a:solidFill>
              </a:rPr>
              <a:t>Major Bleed:</a:t>
            </a:r>
            <a:r>
              <a:rPr lang="en-GB" sz="1000" dirty="0">
                <a:solidFill>
                  <a:schemeClr val="tx1"/>
                </a:solidFill>
              </a:rPr>
              <a:t> Symptomatic bleeding in a critical area or organ, such as intracranial, </a:t>
            </a:r>
            <a:r>
              <a:rPr lang="en-GB" sz="1000" dirty="0" err="1">
                <a:solidFill>
                  <a:schemeClr val="tx1"/>
                </a:solidFill>
              </a:rPr>
              <a:t>intraspinal</a:t>
            </a:r>
            <a:r>
              <a:rPr lang="en-GB" sz="1000" dirty="0">
                <a:solidFill>
                  <a:schemeClr val="tx1"/>
                </a:solidFill>
              </a:rPr>
              <a:t>, intraocular, retroperitoneal, intra-</a:t>
            </a:r>
            <a:r>
              <a:rPr lang="en-GB" sz="1000" dirty="0" err="1">
                <a:solidFill>
                  <a:schemeClr val="tx1"/>
                </a:solidFill>
              </a:rPr>
              <a:t>articular</a:t>
            </a:r>
            <a:r>
              <a:rPr lang="en-GB" sz="1000" dirty="0">
                <a:solidFill>
                  <a:schemeClr val="tx1"/>
                </a:solidFill>
              </a:rPr>
              <a:t>, pericardial or intramuscular with compartment </a:t>
            </a:r>
            <a:r>
              <a:rPr lang="en-GB" sz="1000" dirty="0" smtClean="0">
                <a:solidFill>
                  <a:schemeClr val="tx1"/>
                </a:solidFill>
              </a:rPr>
              <a:t>syndrome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4114" name="Line 45"/>
          <p:cNvSpPr>
            <a:spLocks noChangeShapeType="1"/>
          </p:cNvSpPr>
          <p:nvPr/>
        </p:nvSpPr>
        <p:spPr bwMode="auto">
          <a:xfrm>
            <a:off x="3635375" y="6207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5" name="Text Box 46"/>
          <p:cNvSpPr txBox="1">
            <a:spLocks noChangeArrowheads="1"/>
          </p:cNvSpPr>
          <p:nvPr/>
        </p:nvSpPr>
        <p:spPr bwMode="auto">
          <a:xfrm>
            <a:off x="2051050" y="4652963"/>
            <a:ext cx="15128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 dirty="0">
                <a:solidFill>
                  <a:schemeClr val="tx1"/>
                </a:solidFill>
              </a:rPr>
              <a:t>Continues to bleed</a:t>
            </a:r>
          </a:p>
        </p:txBody>
      </p:sp>
      <p:sp>
        <p:nvSpPr>
          <p:cNvPr id="4116" name="Line 47"/>
          <p:cNvSpPr>
            <a:spLocks noChangeShapeType="1"/>
          </p:cNvSpPr>
          <p:nvPr/>
        </p:nvSpPr>
        <p:spPr bwMode="auto">
          <a:xfrm flipH="1">
            <a:off x="6156325" y="3644900"/>
            <a:ext cx="15113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18" name="Line 58"/>
          <p:cNvSpPr>
            <a:spLocks noChangeShapeType="1"/>
          </p:cNvSpPr>
          <p:nvPr/>
        </p:nvSpPr>
        <p:spPr bwMode="auto">
          <a:xfrm>
            <a:off x="1619250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19" name="Line 59"/>
          <p:cNvSpPr>
            <a:spLocks noChangeShapeType="1"/>
          </p:cNvSpPr>
          <p:nvPr/>
        </p:nvSpPr>
        <p:spPr bwMode="auto">
          <a:xfrm>
            <a:off x="4787900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20" name="Line 60"/>
          <p:cNvSpPr>
            <a:spLocks noChangeShapeType="1"/>
          </p:cNvSpPr>
          <p:nvPr/>
        </p:nvSpPr>
        <p:spPr bwMode="auto">
          <a:xfrm>
            <a:off x="7667625" y="2565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23" name="Line 56"/>
          <p:cNvSpPr>
            <a:spLocks noChangeShapeType="1"/>
          </p:cNvSpPr>
          <p:nvPr/>
        </p:nvSpPr>
        <p:spPr bwMode="auto">
          <a:xfrm>
            <a:off x="7667625" y="306863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25" name="AutoShape 60"/>
          <p:cNvSpPr>
            <a:spLocks noChangeArrowheads="1"/>
          </p:cNvSpPr>
          <p:nvPr/>
        </p:nvSpPr>
        <p:spPr bwMode="auto">
          <a:xfrm>
            <a:off x="6522097" y="4508499"/>
            <a:ext cx="2445691" cy="1024553"/>
          </a:xfrm>
          <a:prstGeom prst="flowChartAlternateProcess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100" dirty="0" err="1" smtClean="0">
                <a:solidFill>
                  <a:schemeClr val="tx1"/>
                </a:solidFill>
              </a:rPr>
              <a:t>Prothrombin</a:t>
            </a:r>
            <a:r>
              <a:rPr lang="en-GB" sz="1100" dirty="0" smtClean="0">
                <a:solidFill>
                  <a:schemeClr val="tx1"/>
                </a:solidFill>
              </a:rPr>
              <a:t> Complex Concentrate </a:t>
            </a:r>
          </a:p>
          <a:p>
            <a:r>
              <a:rPr lang="en-GB" sz="1100" dirty="0" smtClean="0">
                <a:solidFill>
                  <a:schemeClr val="tx1"/>
                </a:solidFill>
              </a:rPr>
              <a:t>(PCC)</a:t>
            </a:r>
            <a:r>
              <a:rPr lang="en-GB" sz="1100" b="1" dirty="0" smtClean="0">
                <a:solidFill>
                  <a:schemeClr val="tx1"/>
                </a:solidFill>
              </a:rPr>
              <a:t>      </a:t>
            </a:r>
            <a:endParaRPr lang="en-GB" sz="1100" b="1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- </a:t>
            </a:r>
            <a:r>
              <a:rPr lang="en-GB" sz="1100" dirty="0" err="1">
                <a:solidFill>
                  <a:schemeClr val="tx1"/>
                </a:solidFill>
              </a:rPr>
              <a:t>Beriplex</a:t>
            </a:r>
            <a:r>
              <a:rPr lang="en-GB" sz="1100" dirty="0">
                <a:solidFill>
                  <a:schemeClr val="tx1"/>
                </a:solidFill>
              </a:rPr>
              <a:t> 35 - 50 U/kg or</a:t>
            </a:r>
          </a:p>
          <a:p>
            <a:r>
              <a:rPr lang="en-GB" sz="1100" dirty="0">
                <a:solidFill>
                  <a:schemeClr val="tx1"/>
                </a:solidFill>
              </a:rPr>
              <a:t>- </a:t>
            </a:r>
            <a:r>
              <a:rPr lang="en-GB" sz="1100" dirty="0" err="1">
                <a:solidFill>
                  <a:schemeClr val="tx1"/>
                </a:solidFill>
              </a:rPr>
              <a:t>Octaplex</a:t>
            </a:r>
            <a:r>
              <a:rPr lang="en-GB" sz="1100" dirty="0">
                <a:solidFill>
                  <a:schemeClr val="tx1"/>
                </a:solidFill>
              </a:rPr>
              <a:t> 40 U/kg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800" dirty="0">
                <a:solidFill>
                  <a:schemeClr val="tx1"/>
                </a:solidFill>
              </a:rPr>
              <a:t>(max 3000 U in one dose)</a:t>
            </a:r>
          </a:p>
        </p:txBody>
      </p:sp>
      <p:sp>
        <p:nvSpPr>
          <p:cNvPr id="4126" name="AutoShape 61"/>
          <p:cNvSpPr>
            <a:spLocks noChangeArrowheads="1"/>
          </p:cNvSpPr>
          <p:nvPr/>
        </p:nvSpPr>
        <p:spPr bwMode="auto">
          <a:xfrm>
            <a:off x="3452327" y="3442997"/>
            <a:ext cx="2789853" cy="2694862"/>
          </a:xfrm>
          <a:prstGeom prst="flowChartAlternateProcess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Maintain BP and Urine Output</a:t>
            </a:r>
          </a:p>
          <a:p>
            <a:endParaRPr lang="en-GB" sz="1000" dirty="0" smtClean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GB" sz="1000" dirty="0" smtClean="0"/>
              <a:t> </a:t>
            </a:r>
            <a:r>
              <a:rPr lang="en-GB" sz="1100" dirty="0">
                <a:solidFill>
                  <a:schemeClr val="tx1"/>
                </a:solidFill>
              </a:rPr>
              <a:t>Optimise tissue oxygenation</a:t>
            </a:r>
          </a:p>
          <a:p>
            <a:pPr>
              <a:buFontTx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 Control haemorrhage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 - Compression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 - Surgical intervention</a:t>
            </a:r>
          </a:p>
          <a:p>
            <a:pPr>
              <a:buFontTx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 </a:t>
            </a:r>
            <a:r>
              <a:rPr lang="en-GB" sz="1100" dirty="0" err="1">
                <a:solidFill>
                  <a:schemeClr val="tx1"/>
                </a:solidFill>
              </a:rPr>
              <a:t>Tranexamic</a:t>
            </a:r>
            <a:r>
              <a:rPr lang="en-GB" sz="1100" dirty="0">
                <a:solidFill>
                  <a:schemeClr val="tx1"/>
                </a:solidFill>
              </a:rPr>
              <a:t> Acid (25 mg/kg </a:t>
            </a:r>
            <a:r>
              <a:rPr lang="en-GB" sz="1100" dirty="0" err="1">
                <a:solidFill>
                  <a:schemeClr val="tx1"/>
                </a:solidFill>
              </a:rPr>
              <a:t>i.v</a:t>
            </a:r>
            <a:r>
              <a:rPr lang="en-GB" sz="1100" dirty="0">
                <a:solidFill>
                  <a:schemeClr val="tx1"/>
                </a:solidFill>
              </a:rPr>
              <a:t>.)</a:t>
            </a:r>
          </a:p>
          <a:p>
            <a:pPr>
              <a:buFontTx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 Red Cell transfusion 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 - Aim </a:t>
            </a:r>
            <a:r>
              <a:rPr lang="en-GB" sz="1100" dirty="0" err="1">
                <a:solidFill>
                  <a:schemeClr val="tx1"/>
                </a:solidFill>
              </a:rPr>
              <a:t>Hb</a:t>
            </a:r>
            <a:r>
              <a:rPr lang="en-GB" sz="1100" dirty="0">
                <a:solidFill>
                  <a:schemeClr val="tx1"/>
                </a:solidFill>
              </a:rPr>
              <a:t> &gt; 7 g/dl</a:t>
            </a:r>
          </a:p>
          <a:p>
            <a:pPr>
              <a:buFontTx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 Platelet transfusion 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 - Aim </a:t>
            </a:r>
            <a:r>
              <a:rPr lang="en-GB" sz="1100" dirty="0" err="1">
                <a:solidFill>
                  <a:schemeClr val="tx1"/>
                </a:solidFill>
              </a:rPr>
              <a:t>Plt</a:t>
            </a:r>
            <a:r>
              <a:rPr lang="en-GB" sz="1100" dirty="0">
                <a:solidFill>
                  <a:schemeClr val="tx1"/>
                </a:solidFill>
              </a:rPr>
              <a:t> &gt; 50 x 10</a:t>
            </a:r>
            <a:r>
              <a:rPr lang="en-GB" sz="1100" baseline="30000" dirty="0">
                <a:solidFill>
                  <a:schemeClr val="tx1"/>
                </a:solidFill>
              </a:rPr>
              <a:t>9</a:t>
            </a:r>
            <a:r>
              <a:rPr lang="en-GB" sz="1100" dirty="0">
                <a:solidFill>
                  <a:schemeClr val="tx1"/>
                </a:solidFill>
              </a:rPr>
              <a:t>/l or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 - If CNS bleed aim </a:t>
            </a:r>
            <a:r>
              <a:rPr lang="en-GB" sz="1100" dirty="0" err="1">
                <a:solidFill>
                  <a:schemeClr val="tx1"/>
                </a:solidFill>
              </a:rPr>
              <a:t>Plt</a:t>
            </a:r>
            <a:r>
              <a:rPr lang="en-GB" sz="1100" dirty="0">
                <a:solidFill>
                  <a:schemeClr val="tx1"/>
                </a:solidFill>
              </a:rPr>
              <a:t> &gt; 100 x 10</a:t>
            </a:r>
            <a:r>
              <a:rPr lang="en-GB" sz="1100" baseline="30000" dirty="0">
                <a:solidFill>
                  <a:schemeClr val="tx1"/>
                </a:solidFill>
              </a:rPr>
              <a:t>9</a:t>
            </a:r>
            <a:r>
              <a:rPr lang="en-GB" sz="1100" dirty="0">
                <a:solidFill>
                  <a:schemeClr val="tx1"/>
                </a:solidFill>
              </a:rPr>
              <a:t>/l</a:t>
            </a:r>
          </a:p>
        </p:txBody>
      </p:sp>
      <p:sp>
        <p:nvSpPr>
          <p:cNvPr id="4128" name="AutoShape 63"/>
          <p:cNvSpPr>
            <a:spLocks noChangeArrowheads="1"/>
          </p:cNvSpPr>
          <p:nvPr/>
        </p:nvSpPr>
        <p:spPr bwMode="auto">
          <a:xfrm>
            <a:off x="611188" y="3284538"/>
            <a:ext cx="2016125" cy="1295400"/>
          </a:xfrm>
          <a:prstGeom prst="flowChartAlternateProcess">
            <a:avLst/>
          </a:pr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>
              <a:buFontTx/>
              <a:buChar char="•"/>
            </a:pPr>
            <a:r>
              <a:rPr lang="en-GB" sz="1000" dirty="0"/>
              <a:t> </a:t>
            </a:r>
            <a:r>
              <a:rPr lang="en-GB" sz="1100" dirty="0">
                <a:solidFill>
                  <a:schemeClr val="tx1"/>
                </a:solidFill>
              </a:rPr>
              <a:t>Mechanical compression</a:t>
            </a:r>
          </a:p>
          <a:p>
            <a:pPr>
              <a:buFontTx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 </a:t>
            </a:r>
            <a:r>
              <a:rPr lang="en-GB" sz="1100" dirty="0" err="1">
                <a:solidFill>
                  <a:schemeClr val="tx1"/>
                </a:solidFill>
              </a:rPr>
              <a:t>Tranexamic</a:t>
            </a:r>
            <a:r>
              <a:rPr lang="en-GB" sz="1100" dirty="0">
                <a:solidFill>
                  <a:schemeClr val="tx1"/>
                </a:solidFill>
              </a:rPr>
              <a:t> Acid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  - oral 25 mg/kg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  - </a:t>
            </a:r>
            <a:r>
              <a:rPr lang="en-GB" sz="1100" dirty="0" err="1">
                <a:solidFill>
                  <a:schemeClr val="tx1"/>
                </a:solidFill>
              </a:rPr>
              <a:t>i.v</a:t>
            </a:r>
            <a:r>
              <a:rPr lang="en-GB" sz="1100" dirty="0">
                <a:solidFill>
                  <a:schemeClr val="tx1"/>
                </a:solidFill>
              </a:rPr>
              <a:t>. 15 mg/kg</a:t>
            </a:r>
          </a:p>
          <a:p>
            <a:pPr>
              <a:buFontTx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 Delay next </a:t>
            </a:r>
            <a:r>
              <a:rPr lang="en-GB" sz="1100" dirty="0" err="1" smtClean="0">
                <a:solidFill>
                  <a:schemeClr val="tx1"/>
                </a:solidFill>
              </a:rPr>
              <a:t>Rivaroxaban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>
                <a:solidFill>
                  <a:schemeClr val="tx1"/>
                </a:solidFill>
              </a:rPr>
              <a:t>dose </a:t>
            </a:r>
          </a:p>
          <a:p>
            <a:r>
              <a:rPr lang="en-GB" sz="1100" dirty="0">
                <a:solidFill>
                  <a:schemeClr val="tx1"/>
                </a:solidFill>
              </a:rPr>
              <a:t>  or discontinue treatment</a:t>
            </a:r>
          </a:p>
        </p:txBody>
      </p:sp>
      <p:sp>
        <p:nvSpPr>
          <p:cNvPr id="4129" name="AutoShape 64"/>
          <p:cNvSpPr>
            <a:spLocks noChangeArrowheads="1"/>
          </p:cNvSpPr>
          <p:nvPr/>
        </p:nvSpPr>
        <p:spPr bwMode="auto">
          <a:xfrm>
            <a:off x="611188" y="2781300"/>
            <a:ext cx="2017712" cy="287338"/>
          </a:xfrm>
          <a:prstGeom prst="flowChartAlternateProcess">
            <a:avLst/>
          </a:prstGeom>
          <a:solidFill>
            <a:srgbClr val="333333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MILD BLEED</a:t>
            </a:r>
            <a:endParaRPr lang="en-GB" sz="1000"/>
          </a:p>
        </p:txBody>
      </p:sp>
      <p:sp>
        <p:nvSpPr>
          <p:cNvPr id="4130" name="AutoShape 65"/>
          <p:cNvSpPr>
            <a:spLocks noChangeArrowheads="1"/>
          </p:cNvSpPr>
          <p:nvPr/>
        </p:nvSpPr>
        <p:spPr bwMode="auto">
          <a:xfrm>
            <a:off x="3563938" y="2781300"/>
            <a:ext cx="2520950" cy="287338"/>
          </a:xfrm>
          <a:prstGeom prst="flowChartAlternateProcess">
            <a:avLst/>
          </a:prstGeom>
          <a:solidFill>
            <a:srgbClr val="333333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MAJOR BLEED</a:t>
            </a:r>
            <a:endParaRPr lang="en-GB" sz="1000"/>
          </a:p>
        </p:txBody>
      </p:sp>
      <p:sp>
        <p:nvSpPr>
          <p:cNvPr id="4131" name="AutoShape 66"/>
          <p:cNvSpPr>
            <a:spLocks noChangeArrowheads="1"/>
          </p:cNvSpPr>
          <p:nvPr/>
        </p:nvSpPr>
        <p:spPr bwMode="auto">
          <a:xfrm>
            <a:off x="6443663" y="2781300"/>
            <a:ext cx="2449512" cy="287338"/>
          </a:xfrm>
          <a:prstGeom prst="flowChartAlternateProcess">
            <a:avLst/>
          </a:prstGeom>
          <a:solidFill>
            <a:srgbClr val="333333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>
                <a:solidFill>
                  <a:schemeClr val="bg1"/>
                </a:solidFill>
              </a:rPr>
              <a:t>LIFE THREATENING BLEED</a:t>
            </a:r>
            <a:endParaRPr lang="en-GB" sz="1000"/>
          </a:p>
        </p:txBody>
      </p:sp>
      <p:sp>
        <p:nvSpPr>
          <p:cNvPr id="4132" name="AutoShape 67"/>
          <p:cNvSpPr>
            <a:spLocks noChangeArrowheads="1"/>
          </p:cNvSpPr>
          <p:nvPr/>
        </p:nvSpPr>
        <p:spPr bwMode="auto">
          <a:xfrm>
            <a:off x="684213" y="2133600"/>
            <a:ext cx="8208962" cy="287338"/>
          </a:xfrm>
          <a:prstGeom prst="flowChartAlternateProcess">
            <a:avLst/>
          </a:prstGeom>
          <a:solidFill>
            <a:srgbClr val="50AAC8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 b="1" dirty="0" err="1" smtClean="0">
                <a:solidFill>
                  <a:schemeClr val="tx1"/>
                </a:solidFill>
              </a:rPr>
              <a:t>Rivaroxaban</a:t>
            </a:r>
            <a:r>
              <a:rPr lang="en-GB" sz="1000" b="1" dirty="0" smtClean="0">
                <a:solidFill>
                  <a:schemeClr val="tx1"/>
                </a:solidFill>
              </a:rPr>
              <a:t> </a:t>
            </a:r>
            <a:r>
              <a:rPr lang="en-GB" sz="1000" b="1" dirty="0">
                <a:solidFill>
                  <a:schemeClr val="tx1"/>
                </a:solidFill>
              </a:rPr>
              <a:t>anticoagulant effect maybe present</a:t>
            </a:r>
            <a:r>
              <a:rPr lang="en-GB" sz="1000" dirty="0">
                <a:solidFill>
                  <a:schemeClr val="tx1"/>
                </a:solidFill>
              </a:rPr>
              <a:t>  (consider oral charcoal if </a:t>
            </a:r>
            <a:r>
              <a:rPr lang="en-GB" sz="1000" dirty="0" err="1" smtClean="0">
                <a:solidFill>
                  <a:schemeClr val="tx1"/>
                </a:solidFill>
              </a:rPr>
              <a:t>Rivaroxaban</a:t>
            </a:r>
            <a:r>
              <a:rPr lang="en-GB" sz="1000" dirty="0" smtClean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ingestion &lt; 2 hours)</a:t>
            </a:r>
          </a:p>
        </p:txBody>
      </p:sp>
      <p:sp>
        <p:nvSpPr>
          <p:cNvPr id="4133" name="AutoShape 68"/>
          <p:cNvSpPr>
            <a:spLocks noChangeArrowheads="1"/>
          </p:cNvSpPr>
          <p:nvPr/>
        </p:nvSpPr>
        <p:spPr bwMode="auto">
          <a:xfrm>
            <a:off x="2555875" y="1700213"/>
            <a:ext cx="2232025" cy="287337"/>
          </a:xfrm>
          <a:prstGeom prst="flowChartAlternateProcess">
            <a:avLst/>
          </a:prstGeom>
          <a:solidFill>
            <a:srgbClr val="50AAC8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PT </a:t>
            </a:r>
            <a:r>
              <a:rPr lang="en-GB" sz="1000" dirty="0">
                <a:solidFill>
                  <a:schemeClr val="tx1"/>
                </a:solidFill>
              </a:rPr>
              <a:t>(and TT) prolonged</a:t>
            </a:r>
          </a:p>
        </p:txBody>
      </p:sp>
      <p:sp>
        <p:nvSpPr>
          <p:cNvPr id="4134" name="AutoShape 69"/>
          <p:cNvSpPr>
            <a:spLocks noChangeArrowheads="1"/>
          </p:cNvSpPr>
          <p:nvPr/>
        </p:nvSpPr>
        <p:spPr bwMode="auto">
          <a:xfrm>
            <a:off x="7235825" y="1054100"/>
            <a:ext cx="1655763" cy="287338"/>
          </a:xfrm>
          <a:prstGeom prst="flowChartAlternateProcess">
            <a:avLst/>
          </a:prstGeom>
          <a:solidFill>
            <a:srgbClr val="50AAC8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 dirty="0" smtClean="0">
                <a:solidFill>
                  <a:schemeClr val="tx1"/>
                </a:solidFill>
              </a:rPr>
              <a:t>PT </a:t>
            </a:r>
            <a:r>
              <a:rPr lang="en-GB" sz="1000" dirty="0">
                <a:solidFill>
                  <a:schemeClr val="tx1"/>
                </a:solidFill>
              </a:rPr>
              <a:t>(and TT) normal</a:t>
            </a:r>
          </a:p>
        </p:txBody>
      </p:sp>
      <p:sp>
        <p:nvSpPr>
          <p:cNvPr id="4135" name="AutoShape 70"/>
          <p:cNvSpPr>
            <a:spLocks noChangeArrowheads="1"/>
          </p:cNvSpPr>
          <p:nvPr/>
        </p:nvSpPr>
        <p:spPr bwMode="auto">
          <a:xfrm>
            <a:off x="5598367" y="1700213"/>
            <a:ext cx="3438129" cy="287337"/>
          </a:xfrm>
          <a:prstGeom prst="flowChartAlternateProcess">
            <a:avLst/>
          </a:prstGeom>
          <a:solidFill>
            <a:srgbClr val="50AAC8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 dirty="0">
                <a:solidFill>
                  <a:schemeClr val="tx1"/>
                </a:solidFill>
              </a:rPr>
              <a:t>NO </a:t>
            </a:r>
            <a:r>
              <a:rPr lang="en-GB" sz="1000" dirty="0" err="1" smtClean="0">
                <a:solidFill>
                  <a:schemeClr val="tx1"/>
                </a:solidFill>
              </a:rPr>
              <a:t>Rivaroxaban</a:t>
            </a:r>
            <a:r>
              <a:rPr lang="en-GB" sz="1000" dirty="0" smtClean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anticoagulant effect </a:t>
            </a:r>
            <a:r>
              <a:rPr lang="en-GB" sz="1000" dirty="0" smtClean="0">
                <a:solidFill>
                  <a:schemeClr val="tx1"/>
                </a:solidFill>
              </a:rPr>
              <a:t>likely to be present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136" name="AutoShape 71"/>
          <p:cNvSpPr>
            <a:spLocks noChangeArrowheads="1"/>
          </p:cNvSpPr>
          <p:nvPr/>
        </p:nvSpPr>
        <p:spPr bwMode="auto">
          <a:xfrm>
            <a:off x="611188" y="908050"/>
            <a:ext cx="6192837" cy="649288"/>
          </a:xfrm>
          <a:prstGeom prst="flowChartAlternateProcess">
            <a:avLst/>
          </a:prstGeom>
          <a:solidFill>
            <a:srgbClr val="50AAC8">
              <a:alpha val="5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tIns="10800" anchor="ctr"/>
          <a:lstStyle/>
          <a:p>
            <a:r>
              <a:rPr lang="en-GB" sz="1100" dirty="0">
                <a:solidFill>
                  <a:schemeClr val="tx1"/>
                </a:solidFill>
              </a:rPr>
              <a:t>Request:  1. Coagulation screen to include </a:t>
            </a:r>
            <a:r>
              <a:rPr lang="en-GB" sz="1100" dirty="0" smtClean="0">
                <a:solidFill>
                  <a:schemeClr val="tx1"/>
                </a:solidFill>
              </a:rPr>
              <a:t>PT (INR), APTT </a:t>
            </a:r>
            <a:r>
              <a:rPr lang="en-GB" sz="1100" dirty="0">
                <a:solidFill>
                  <a:schemeClr val="tx1"/>
                </a:solidFill>
              </a:rPr>
              <a:t>(consider thrombin time</a:t>
            </a:r>
            <a:r>
              <a:rPr lang="en-GB" sz="1100" dirty="0" smtClean="0">
                <a:solidFill>
                  <a:schemeClr val="tx1"/>
                </a:solidFill>
              </a:rPr>
              <a:t>)</a:t>
            </a:r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                                     [Important to document time of last dose of </a:t>
            </a:r>
            <a:r>
              <a:rPr lang="en-GB" sz="1100" dirty="0" smtClean="0">
                <a:solidFill>
                  <a:schemeClr val="tx1"/>
                </a:solidFill>
              </a:rPr>
              <a:t>RIVAROXABAN]</a:t>
            </a:r>
            <a:endParaRPr lang="en-GB" sz="1100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                 2. Full blood count and renal function / </a:t>
            </a:r>
            <a:r>
              <a:rPr lang="en-GB" sz="1100" dirty="0" err="1">
                <a:solidFill>
                  <a:schemeClr val="tx1"/>
                </a:solidFill>
              </a:rPr>
              <a:t>eGFR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4137" name="AutoShape 72"/>
          <p:cNvSpPr>
            <a:spLocks noChangeArrowheads="1"/>
          </p:cNvSpPr>
          <p:nvPr/>
        </p:nvSpPr>
        <p:spPr bwMode="auto">
          <a:xfrm>
            <a:off x="5003800" y="477838"/>
            <a:ext cx="1800225" cy="287337"/>
          </a:xfrm>
          <a:prstGeom prst="flowChartAlternateProcess">
            <a:avLst/>
          </a:prstGeom>
          <a:solidFill>
            <a:srgbClr val="FF0000">
              <a:alpha val="5960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chemeClr val="bg1"/>
                </a:solidFill>
              </a:rPr>
              <a:t>Contact Haematologist</a:t>
            </a:r>
          </a:p>
        </p:txBody>
      </p:sp>
      <p:sp>
        <p:nvSpPr>
          <p:cNvPr id="4138" name="AutoShape 73"/>
          <p:cNvSpPr>
            <a:spLocks noChangeArrowheads="1"/>
          </p:cNvSpPr>
          <p:nvPr/>
        </p:nvSpPr>
        <p:spPr bwMode="auto">
          <a:xfrm>
            <a:off x="611188" y="476250"/>
            <a:ext cx="1512887" cy="287338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GB" sz="1000" b="1" dirty="0">
                <a:solidFill>
                  <a:schemeClr val="bg1"/>
                </a:solidFill>
              </a:rPr>
              <a:t>STOP: </a:t>
            </a:r>
            <a:r>
              <a:rPr lang="en-GB" sz="1000" b="1" dirty="0" smtClean="0">
                <a:solidFill>
                  <a:schemeClr val="bg1"/>
                </a:solidFill>
              </a:rPr>
              <a:t>RIVAROXABAN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139" name="Line 74"/>
          <p:cNvSpPr>
            <a:spLocks noChangeShapeType="1"/>
          </p:cNvSpPr>
          <p:nvPr/>
        </p:nvSpPr>
        <p:spPr bwMode="auto">
          <a:xfrm>
            <a:off x="6804025" y="11969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Major bleeding in </a:t>
            </a:r>
            <a:r>
              <a:rPr lang="en-GB" sz="4000" dirty="0" err="1" smtClean="0"/>
              <a:t>warfarin</a:t>
            </a:r>
            <a:r>
              <a:rPr lang="en-GB" sz="4000" dirty="0" smtClean="0"/>
              <a:t> patients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of PCC use in Good Hope 2014</a:t>
            </a:r>
          </a:p>
          <a:p>
            <a:r>
              <a:rPr lang="en-GB" dirty="0" smtClean="0"/>
              <a:t>55 patients received PCC</a:t>
            </a:r>
          </a:p>
          <a:p>
            <a:r>
              <a:rPr lang="en-GB" dirty="0" smtClean="0"/>
              <a:t>52 pts on </a:t>
            </a:r>
            <a:r>
              <a:rPr lang="en-GB" dirty="0" err="1" smtClean="0"/>
              <a:t>warfarin</a:t>
            </a:r>
            <a:r>
              <a:rPr lang="en-GB" dirty="0" smtClean="0"/>
              <a:t>  3 pts on </a:t>
            </a:r>
            <a:r>
              <a:rPr lang="en-GB" dirty="0" err="1" smtClean="0"/>
              <a:t>rivaroxaban</a:t>
            </a:r>
            <a:endParaRPr lang="en-GB" dirty="0" smtClean="0"/>
          </a:p>
          <a:p>
            <a:pPr lvl="0"/>
            <a:r>
              <a:rPr lang="en-GB" dirty="0" smtClean="0"/>
              <a:t>14/52 died  (26.9%) </a:t>
            </a:r>
          </a:p>
          <a:p>
            <a:pPr lvl="0"/>
            <a:r>
              <a:rPr lang="en-GB" dirty="0" smtClean="0"/>
              <a:t>similar to previous audits: 2011 - 30%; 2012 - 39%; 2013 - 19.8%. </a:t>
            </a:r>
          </a:p>
          <a:p>
            <a:pPr lvl="0"/>
            <a:r>
              <a:rPr lang="en-GB" dirty="0" smtClean="0"/>
              <a:t>consistently higher than international average of 10.6%</a:t>
            </a:r>
            <a:r>
              <a:rPr lang="en-GB" baseline="30000" dirty="0" smtClean="0"/>
              <a:t>1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GB" dirty="0" smtClean="0"/>
              <a:t>BHH / GHH / SHH guidance is for DOAC use in VTE if applicable </a:t>
            </a:r>
          </a:p>
          <a:p>
            <a:r>
              <a:rPr lang="en-GB" dirty="0" err="1" smtClean="0"/>
              <a:t>Apixaban</a:t>
            </a:r>
            <a:r>
              <a:rPr lang="en-GB" dirty="0" smtClean="0"/>
              <a:t> first choice</a:t>
            </a:r>
          </a:p>
          <a:p>
            <a:endParaRPr lang="en-GB" dirty="0"/>
          </a:p>
          <a:p>
            <a:r>
              <a:rPr lang="en-GB" dirty="0" smtClean="0"/>
              <a:t>LMWH is still first line for cancer associated VTE</a:t>
            </a:r>
          </a:p>
          <a:p>
            <a:endParaRPr lang="en-GB" dirty="0"/>
          </a:p>
          <a:p>
            <a:r>
              <a:rPr lang="en-GB" dirty="0" smtClean="0"/>
              <a:t>Warfarin an option if DOAC inappropriate; AKI, CYP 450 Inducers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4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VTE anticoagulation issues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Duration of treatment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DASH score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Unprovoked </a:t>
            </a:r>
            <a:r>
              <a:rPr lang="en-GB" dirty="0" err="1" smtClean="0"/>
              <a:t>vs</a:t>
            </a:r>
            <a:r>
              <a:rPr lang="en-GB" dirty="0" smtClean="0"/>
              <a:t> Provoked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Hospital associated thrombosis (HATs)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514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Any </a:t>
            </a:r>
            <a:r>
              <a:rPr lang="en-GB" dirty="0"/>
              <a:t>Questions?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85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en-GB" dirty="0" smtClean="0"/>
              <a:t>New Oral Anticoagulants (NOAC)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4525963"/>
          </a:xfrm>
        </p:spPr>
        <p:txBody>
          <a:bodyPr/>
          <a:lstStyle/>
          <a:p>
            <a:r>
              <a:rPr lang="en-GB" dirty="0" err="1" smtClean="0"/>
              <a:t>Dabigatran</a:t>
            </a:r>
            <a:r>
              <a:rPr lang="en-GB" dirty="0" smtClean="0"/>
              <a:t>   -  NICE (SPAF)  March 2012</a:t>
            </a:r>
          </a:p>
          <a:p>
            <a:pPr>
              <a:buNone/>
            </a:pPr>
            <a:r>
              <a:rPr lang="en-GB" dirty="0" smtClean="0"/>
              <a:t>                           NICE  (VTE)   Dec  2014      </a:t>
            </a:r>
          </a:p>
          <a:p>
            <a:r>
              <a:rPr lang="en-GB" dirty="0" err="1" smtClean="0"/>
              <a:t>Rivaroxaban</a:t>
            </a:r>
            <a:r>
              <a:rPr lang="en-GB" dirty="0" smtClean="0"/>
              <a:t>  - NICE (SPAF)  May 2012</a:t>
            </a:r>
          </a:p>
          <a:p>
            <a:pPr>
              <a:buNone/>
            </a:pPr>
            <a:r>
              <a:rPr lang="en-GB" dirty="0" smtClean="0"/>
              <a:t>                            NICE  (VTE)   July 2012</a:t>
            </a:r>
          </a:p>
          <a:p>
            <a:pPr>
              <a:buNone/>
            </a:pPr>
            <a:r>
              <a:rPr lang="en-GB" dirty="0" smtClean="0"/>
              <a:t>                            NICE (ACS)   March 2015</a:t>
            </a:r>
          </a:p>
          <a:p>
            <a:r>
              <a:rPr lang="en-GB" dirty="0" err="1" smtClean="0"/>
              <a:t>Apixaban</a:t>
            </a:r>
            <a:r>
              <a:rPr lang="en-GB" dirty="0" smtClean="0"/>
              <a:t>	-  NICE (SPAF)  Feb  2013</a:t>
            </a:r>
          </a:p>
          <a:p>
            <a:pPr lvl="1">
              <a:buNone/>
            </a:pPr>
            <a:r>
              <a:rPr lang="en-GB" sz="3200" dirty="0" smtClean="0"/>
              <a:t>                        NICE (VTE)    June 2015  </a:t>
            </a:r>
          </a:p>
          <a:p>
            <a:r>
              <a:rPr lang="en-GB" dirty="0" err="1" smtClean="0"/>
              <a:t>Edoxaban</a:t>
            </a:r>
            <a:r>
              <a:rPr lang="en-GB" dirty="0" smtClean="0"/>
              <a:t>	-  NICE (SPAF) </a:t>
            </a:r>
            <a:r>
              <a:rPr lang="en-GB" dirty="0" smtClean="0"/>
              <a:t>  Aug </a:t>
            </a:r>
            <a:r>
              <a:rPr lang="en-GB" dirty="0" smtClean="0"/>
              <a:t>2015</a:t>
            </a:r>
          </a:p>
          <a:p>
            <a:pPr>
              <a:buNone/>
            </a:pPr>
            <a:r>
              <a:rPr lang="en-GB" dirty="0" smtClean="0"/>
              <a:t>					     (VTE)    </a:t>
            </a:r>
            <a:r>
              <a:rPr lang="en-GB" dirty="0" smtClean="0"/>
              <a:t> Aug </a:t>
            </a:r>
            <a:r>
              <a:rPr lang="en-GB" dirty="0" smtClean="0"/>
              <a:t>2015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136"/>
          <p:cNvSpPr>
            <a:spLocks noGrp="1" noChangeArrowheads="1"/>
          </p:cNvSpPr>
          <p:nvPr>
            <p:ph type="title" idx="4294967295"/>
          </p:nvPr>
        </p:nvSpPr>
        <p:spPr>
          <a:xfrm>
            <a:off x="100016" y="374333"/>
            <a:ext cx="9144000" cy="492443"/>
          </a:xfrm>
        </p:spPr>
        <p:txBody>
          <a:bodyPr/>
          <a:lstStyle/>
          <a:p>
            <a:pPr eaLnBrk="1" hangingPunct="1"/>
            <a:r>
              <a:rPr lang="en-GB" sz="3200" b="1" dirty="0" smtClean="0"/>
              <a:t>Old drugs</a:t>
            </a:r>
          </a:p>
        </p:txBody>
      </p:sp>
      <p:sp>
        <p:nvSpPr>
          <p:cNvPr id="610307" name="AutoShape 116"/>
          <p:cNvSpPr>
            <a:spLocks noChangeArrowheads="1"/>
          </p:cNvSpPr>
          <p:nvPr/>
        </p:nvSpPr>
        <p:spPr bwMode="auto">
          <a:xfrm>
            <a:off x="4243388" y="4333875"/>
            <a:ext cx="287337" cy="146050"/>
          </a:xfrm>
          <a:prstGeom prst="rightArrow">
            <a:avLst>
              <a:gd name="adj1" fmla="val 50000"/>
              <a:gd name="adj2" fmla="val 49185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>
              <a:solidFill>
                <a:srgbClr val="50AAC8"/>
              </a:solidFill>
            </a:endParaRPr>
          </a:p>
        </p:txBody>
      </p:sp>
      <p:sp>
        <p:nvSpPr>
          <p:cNvPr id="610308" name="Text Box 115"/>
          <p:cNvSpPr txBox="1">
            <a:spLocks noChangeArrowheads="1"/>
          </p:cNvSpPr>
          <p:nvPr/>
        </p:nvSpPr>
        <p:spPr bwMode="auto">
          <a:xfrm>
            <a:off x="683568" y="1268760"/>
            <a:ext cx="30655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err="1" smtClean="0">
                <a:solidFill>
                  <a:schemeClr val="tx1"/>
                </a:solidFill>
              </a:rPr>
              <a:t>Warfarin</a:t>
            </a:r>
            <a:r>
              <a:rPr lang="en-GB" sz="2000" b="1" dirty="0" smtClean="0">
                <a:solidFill>
                  <a:schemeClr val="tx1"/>
                </a:solidFill>
              </a:rPr>
              <a:t> (VKA’s) Reduction in production of factors  II, VII, IX and X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220686" y="1268760"/>
            <a:ext cx="6736701" cy="5197152"/>
            <a:chOff x="1638" y="980"/>
            <a:chExt cx="3812" cy="3017"/>
          </a:xfrm>
        </p:grpSpPr>
        <p:sp>
          <p:nvSpPr>
            <p:cNvPr id="610310" name="Text Box 5"/>
            <p:cNvSpPr txBox="1">
              <a:spLocks noChangeArrowheads="1"/>
            </p:cNvSpPr>
            <p:nvPr/>
          </p:nvSpPr>
          <p:spPr bwMode="auto">
            <a:xfrm>
              <a:off x="1638" y="3766"/>
              <a:ext cx="11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solidFill>
                    <a:schemeClr val="bg1"/>
                  </a:solidFill>
                </a:rPr>
                <a:t>Clot formation</a:t>
              </a:r>
            </a:p>
          </p:txBody>
        </p:sp>
        <p:pic>
          <p:nvPicPr>
            <p:cNvPr id="610313" name="Picture 36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830092">
              <a:off x="2962" y="1854"/>
              <a:ext cx="5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14" name="Picture 37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687776">
              <a:off x="4643" y="1881"/>
              <a:ext cx="5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15" name="Picture 38" descr="transformation pa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388648">
              <a:off x="4054" y="2977"/>
              <a:ext cx="42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16" name="Picture 39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0" y="3825"/>
              <a:ext cx="5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17" name="Picture 40" descr="catalysispa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239975">
              <a:off x="4250" y="1556"/>
              <a:ext cx="6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18" name="Picture 41" descr="catalysispal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29" y="2205"/>
              <a:ext cx="3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19" name="Picture 42" descr="catalysispa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247862">
              <a:off x="3773" y="2695"/>
              <a:ext cx="48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20" name="Picture 43" descr="catalysispa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29" y="3548"/>
              <a:ext cx="1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0321" name="Text Box 54"/>
            <p:cNvSpPr txBox="1">
              <a:spLocks noChangeArrowheads="1"/>
            </p:cNvSpPr>
            <p:nvPr/>
          </p:nvSpPr>
          <p:spPr bwMode="auto">
            <a:xfrm>
              <a:off x="4362" y="3469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Thrombin</a:t>
              </a:r>
            </a:p>
          </p:txBody>
        </p:sp>
        <p:sp>
          <p:nvSpPr>
            <p:cNvPr id="610322" name="Text Box 22"/>
            <p:cNvSpPr txBox="1">
              <a:spLocks noChangeArrowheads="1"/>
            </p:cNvSpPr>
            <p:nvPr/>
          </p:nvSpPr>
          <p:spPr bwMode="auto">
            <a:xfrm>
              <a:off x="3127" y="3791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Fibrinogen</a:t>
              </a:r>
            </a:p>
          </p:txBody>
        </p:sp>
        <p:sp>
          <p:nvSpPr>
            <p:cNvPr id="610323" name="Text Box 23"/>
            <p:cNvSpPr txBox="1">
              <a:spLocks noChangeArrowheads="1"/>
            </p:cNvSpPr>
            <p:nvPr/>
          </p:nvSpPr>
          <p:spPr bwMode="auto">
            <a:xfrm>
              <a:off x="4349" y="3798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Fibrin</a:t>
              </a:r>
            </a:p>
          </p:txBody>
        </p:sp>
        <p:sp>
          <p:nvSpPr>
            <p:cNvPr id="610324" name="Text Box 26"/>
            <p:cNvSpPr txBox="1">
              <a:spLocks noChangeArrowheads="1"/>
            </p:cNvSpPr>
            <p:nvPr/>
          </p:nvSpPr>
          <p:spPr bwMode="auto">
            <a:xfrm>
              <a:off x="4661" y="2624"/>
              <a:ext cx="7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Prothrombin</a:t>
              </a:r>
            </a:p>
          </p:txBody>
        </p:sp>
        <p:pic>
          <p:nvPicPr>
            <p:cNvPr id="610325" name="Picture 40" descr="catalysispa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226621" flipH="1">
              <a:off x="3218" y="1548"/>
              <a:ext cx="6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26" name="Picture 102" descr="transformation pa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0441407">
              <a:off x="4371" y="1088"/>
              <a:ext cx="40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9"/>
            <p:cNvGrpSpPr>
              <a:grpSpLocks/>
            </p:cNvGrpSpPr>
            <p:nvPr/>
          </p:nvGrpSpPr>
          <p:grpSpPr bwMode="auto">
            <a:xfrm>
              <a:off x="2720" y="1452"/>
              <a:ext cx="416" cy="304"/>
              <a:chOff x="2720" y="1452"/>
              <a:chExt cx="416" cy="304"/>
            </a:xfrm>
          </p:grpSpPr>
          <p:pic>
            <p:nvPicPr>
              <p:cNvPr id="610328" name="Picture 70" descr="inactive factor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20" y="1452"/>
                <a:ext cx="41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29" name="Text Box 27"/>
              <p:cNvSpPr txBox="1">
                <a:spLocks noChangeArrowheads="1"/>
              </p:cNvSpPr>
              <p:nvPr/>
            </p:nvSpPr>
            <p:spPr bwMode="auto">
              <a:xfrm>
                <a:off x="2834" y="1505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X</a:t>
                </a:r>
              </a:p>
            </p:txBody>
          </p:sp>
        </p:grpSp>
        <p:grpSp>
          <p:nvGrpSpPr>
            <p:cNvPr id="4" name="Group 92"/>
            <p:cNvGrpSpPr>
              <a:grpSpLocks/>
            </p:cNvGrpSpPr>
            <p:nvPr/>
          </p:nvGrpSpPr>
          <p:grpSpPr bwMode="auto">
            <a:xfrm>
              <a:off x="4960" y="1440"/>
              <a:ext cx="416" cy="304"/>
              <a:chOff x="4960" y="1440"/>
              <a:chExt cx="416" cy="304"/>
            </a:xfrm>
          </p:grpSpPr>
          <p:pic>
            <p:nvPicPr>
              <p:cNvPr id="610331" name="Picture 65" descr="inactive factor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60" y="1440"/>
                <a:ext cx="41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32" name="Text Box 28"/>
              <p:cNvSpPr txBox="1">
                <a:spLocks noChangeArrowheads="1"/>
              </p:cNvSpPr>
              <p:nvPr/>
            </p:nvSpPr>
            <p:spPr bwMode="auto">
              <a:xfrm>
                <a:off x="5068" y="1499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IX</a:t>
                </a:r>
              </a:p>
            </p:txBody>
          </p:sp>
        </p:grpSp>
        <p:grpSp>
          <p:nvGrpSpPr>
            <p:cNvPr id="5" name="Group 95"/>
            <p:cNvGrpSpPr>
              <a:grpSpLocks/>
            </p:cNvGrpSpPr>
            <p:nvPr/>
          </p:nvGrpSpPr>
          <p:grpSpPr bwMode="auto">
            <a:xfrm>
              <a:off x="4244" y="2560"/>
              <a:ext cx="438" cy="320"/>
              <a:chOff x="4244" y="2560"/>
              <a:chExt cx="438" cy="320"/>
            </a:xfrm>
          </p:grpSpPr>
          <p:pic>
            <p:nvPicPr>
              <p:cNvPr id="610334" name="Picture 67" descr="inactive factor.png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44" y="2560"/>
                <a:ext cx="438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35" name="Text Box 31"/>
              <p:cNvSpPr txBox="1">
                <a:spLocks noChangeArrowheads="1"/>
              </p:cNvSpPr>
              <p:nvPr/>
            </p:nvSpPr>
            <p:spPr bwMode="auto">
              <a:xfrm>
                <a:off x="4384" y="2611"/>
                <a:ext cx="2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II</a:t>
                </a:r>
              </a:p>
            </p:txBody>
          </p:sp>
        </p:grpSp>
        <p:grpSp>
          <p:nvGrpSpPr>
            <p:cNvPr id="6" name="Group 98"/>
            <p:cNvGrpSpPr>
              <a:grpSpLocks/>
            </p:cNvGrpSpPr>
            <p:nvPr/>
          </p:nvGrpSpPr>
          <p:grpSpPr bwMode="auto">
            <a:xfrm>
              <a:off x="4752" y="980"/>
              <a:ext cx="416" cy="304"/>
              <a:chOff x="4752" y="980"/>
              <a:chExt cx="416" cy="304"/>
            </a:xfrm>
          </p:grpSpPr>
          <p:pic>
            <p:nvPicPr>
              <p:cNvPr id="610337" name="Picture 66" descr="inactive factor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52" y="980"/>
                <a:ext cx="41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38" name="Text Box 105"/>
              <p:cNvSpPr txBox="1">
                <a:spLocks noChangeArrowheads="1"/>
              </p:cNvSpPr>
              <p:nvPr/>
            </p:nvSpPr>
            <p:spPr bwMode="auto">
              <a:xfrm>
                <a:off x="4832" y="1036"/>
                <a:ext cx="27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VII</a:t>
                </a:r>
              </a:p>
            </p:txBody>
          </p:sp>
        </p:grpSp>
        <p:grpSp>
          <p:nvGrpSpPr>
            <p:cNvPr id="7" name="Group 101"/>
            <p:cNvGrpSpPr>
              <a:grpSpLocks/>
            </p:cNvGrpSpPr>
            <p:nvPr/>
          </p:nvGrpSpPr>
          <p:grpSpPr bwMode="auto">
            <a:xfrm>
              <a:off x="3715" y="1035"/>
              <a:ext cx="423" cy="309"/>
              <a:chOff x="3715" y="1035"/>
              <a:chExt cx="423" cy="309"/>
            </a:xfrm>
          </p:grpSpPr>
          <p:pic>
            <p:nvPicPr>
              <p:cNvPr id="610340" name="Picture 68" descr="inactive factor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15" y="1035"/>
                <a:ext cx="423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41" name="Text Box 34"/>
              <p:cNvSpPr txBox="1">
                <a:spLocks noChangeArrowheads="1"/>
              </p:cNvSpPr>
              <p:nvPr/>
            </p:nvSpPr>
            <p:spPr bwMode="auto">
              <a:xfrm>
                <a:off x="3724" y="1098"/>
                <a:ext cx="2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tx1"/>
                    </a:solidFill>
                  </a:rPr>
                  <a:t>TF</a:t>
                </a:r>
              </a:p>
            </p:txBody>
          </p:sp>
        </p:grpSp>
        <p:grpSp>
          <p:nvGrpSpPr>
            <p:cNvPr id="8" name="Group 104"/>
            <p:cNvGrpSpPr>
              <a:grpSpLocks/>
            </p:cNvGrpSpPr>
            <p:nvPr/>
          </p:nvGrpSpPr>
          <p:grpSpPr bwMode="auto">
            <a:xfrm>
              <a:off x="4357" y="2108"/>
              <a:ext cx="451" cy="356"/>
              <a:chOff x="4301" y="2108"/>
              <a:chExt cx="451" cy="356"/>
            </a:xfrm>
          </p:grpSpPr>
          <p:pic>
            <p:nvPicPr>
              <p:cNvPr id="610343" name="Picture 56" descr="Untitled-1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301" y="2108"/>
                <a:ext cx="451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44" name="Text Box 30"/>
              <p:cNvSpPr txBox="1">
                <a:spLocks noChangeArrowheads="1"/>
              </p:cNvSpPr>
              <p:nvPr/>
            </p:nvSpPr>
            <p:spPr bwMode="auto">
              <a:xfrm>
                <a:off x="4347" y="2184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IXa</a:t>
                </a:r>
              </a:p>
            </p:txBody>
          </p:sp>
        </p:grpSp>
        <p:grpSp>
          <p:nvGrpSpPr>
            <p:cNvPr id="9" name="Group 107"/>
            <p:cNvGrpSpPr>
              <a:grpSpLocks/>
            </p:cNvGrpSpPr>
            <p:nvPr/>
          </p:nvGrpSpPr>
          <p:grpSpPr bwMode="auto">
            <a:xfrm>
              <a:off x="3856" y="3222"/>
              <a:ext cx="451" cy="356"/>
              <a:chOff x="3744" y="3222"/>
              <a:chExt cx="451" cy="356"/>
            </a:xfrm>
          </p:grpSpPr>
          <p:pic>
            <p:nvPicPr>
              <p:cNvPr id="610346" name="Picture 55" descr="Untitled-1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744" y="3222"/>
                <a:ext cx="451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47" name="Text Box 32"/>
              <p:cNvSpPr txBox="1">
                <a:spLocks noChangeArrowheads="1"/>
              </p:cNvSpPr>
              <p:nvPr/>
            </p:nvSpPr>
            <p:spPr bwMode="auto">
              <a:xfrm>
                <a:off x="3812" y="3313"/>
                <a:ext cx="27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IIa</a:t>
                </a:r>
              </a:p>
            </p:txBody>
          </p:sp>
        </p:grpSp>
        <p:grpSp>
          <p:nvGrpSpPr>
            <p:cNvPr id="10" name="Group 110"/>
            <p:cNvGrpSpPr>
              <a:grpSpLocks/>
            </p:cNvGrpSpPr>
            <p:nvPr/>
          </p:nvGrpSpPr>
          <p:grpSpPr bwMode="auto">
            <a:xfrm>
              <a:off x="3888" y="999"/>
              <a:ext cx="459" cy="363"/>
              <a:chOff x="3832" y="1006"/>
              <a:chExt cx="459" cy="363"/>
            </a:xfrm>
          </p:grpSpPr>
          <p:pic>
            <p:nvPicPr>
              <p:cNvPr id="610349" name="Picture 58" descr="Untitled-1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32" y="1006"/>
                <a:ext cx="459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50" name="Text Box 33"/>
              <p:cNvSpPr txBox="1">
                <a:spLocks noChangeArrowheads="1"/>
              </p:cNvSpPr>
              <p:nvPr/>
            </p:nvSpPr>
            <p:spPr bwMode="auto">
              <a:xfrm>
                <a:off x="3870" y="1103"/>
                <a:ext cx="38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tx1"/>
                    </a:solidFill>
                  </a:rPr>
                  <a:t>VIIa</a:t>
                </a:r>
              </a:p>
            </p:txBody>
          </p:sp>
        </p:grpSp>
        <p:grpSp>
          <p:nvGrpSpPr>
            <p:cNvPr id="11" name="Group 113"/>
            <p:cNvGrpSpPr>
              <a:grpSpLocks/>
            </p:cNvGrpSpPr>
            <p:nvPr/>
          </p:nvGrpSpPr>
          <p:grpSpPr bwMode="auto">
            <a:xfrm>
              <a:off x="3336" y="2017"/>
              <a:ext cx="663" cy="525"/>
              <a:chOff x="3280" y="2031"/>
              <a:chExt cx="663" cy="525"/>
            </a:xfrm>
          </p:grpSpPr>
          <p:pic>
            <p:nvPicPr>
              <p:cNvPr id="610352" name="Picture 54" descr="Untitled-1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280" y="2031"/>
                <a:ext cx="663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0353" name="Text Box 55"/>
              <p:cNvSpPr txBox="1">
                <a:spLocks noChangeArrowheads="1"/>
              </p:cNvSpPr>
              <p:nvPr/>
            </p:nvSpPr>
            <p:spPr bwMode="auto">
              <a:xfrm>
                <a:off x="3395" y="2202"/>
                <a:ext cx="3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chemeClr val="tx1"/>
                    </a:solidFill>
                  </a:rPr>
                  <a:t>Xa</a:t>
                </a:r>
              </a:p>
            </p:txBody>
          </p:sp>
        </p:grp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5016500" y="3524250"/>
            <a:ext cx="1141413" cy="504825"/>
            <a:chOff x="3160" y="2220"/>
            <a:chExt cx="719" cy="318"/>
          </a:xfrm>
        </p:grpSpPr>
        <p:sp>
          <p:nvSpPr>
            <p:cNvPr id="610355" name="Rectangle 108"/>
            <p:cNvSpPr>
              <a:spLocks noChangeArrowheads="1"/>
            </p:cNvSpPr>
            <p:nvPr/>
          </p:nvSpPr>
          <p:spPr bwMode="auto">
            <a:xfrm>
              <a:off x="3772" y="2220"/>
              <a:ext cx="46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610356" name="Rectangle 109"/>
            <p:cNvSpPr>
              <a:spLocks noChangeArrowheads="1"/>
            </p:cNvSpPr>
            <p:nvPr/>
          </p:nvSpPr>
          <p:spPr bwMode="auto">
            <a:xfrm rot="-2355255">
              <a:off x="3160" y="2515"/>
              <a:ext cx="719" cy="2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5030788" y="4913313"/>
            <a:ext cx="1712912" cy="627062"/>
            <a:chOff x="3169" y="3095"/>
            <a:chExt cx="1079" cy="395"/>
          </a:xfrm>
        </p:grpSpPr>
        <p:sp>
          <p:nvSpPr>
            <p:cNvPr id="610358" name="Rectangle 111"/>
            <p:cNvSpPr>
              <a:spLocks noChangeArrowheads="1"/>
            </p:cNvSpPr>
            <p:nvPr/>
          </p:nvSpPr>
          <p:spPr bwMode="auto">
            <a:xfrm>
              <a:off x="4152" y="3309"/>
              <a:ext cx="23" cy="1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610359" name="Rectangle 112"/>
            <p:cNvSpPr>
              <a:spLocks noChangeArrowheads="1"/>
            </p:cNvSpPr>
            <p:nvPr/>
          </p:nvSpPr>
          <p:spPr bwMode="auto">
            <a:xfrm rot="2004662">
              <a:off x="3169" y="3095"/>
              <a:ext cx="1079" cy="1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17"/>
          <p:cNvGrpSpPr>
            <a:grpSpLocks/>
          </p:cNvGrpSpPr>
          <p:nvPr/>
        </p:nvGrpSpPr>
        <p:grpSpPr bwMode="auto">
          <a:xfrm>
            <a:off x="4656138" y="4152900"/>
            <a:ext cx="647700" cy="490538"/>
            <a:chOff x="2905" y="2680"/>
            <a:chExt cx="408" cy="309"/>
          </a:xfrm>
        </p:grpSpPr>
        <p:pic>
          <p:nvPicPr>
            <p:cNvPr id="610361" name="Picture 113" descr="grey active factor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905" y="2680"/>
              <a:ext cx="408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0362" name="Text Box 114"/>
            <p:cNvSpPr txBox="1">
              <a:spLocks noChangeArrowheads="1"/>
            </p:cNvSpPr>
            <p:nvPr/>
          </p:nvSpPr>
          <p:spPr bwMode="auto">
            <a:xfrm>
              <a:off x="2935" y="2746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AT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179512" y="3140968"/>
            <a:ext cx="2181225" cy="1733550"/>
            <a:chOff x="240" y="2388"/>
            <a:chExt cx="1374" cy="1092"/>
          </a:xfrm>
        </p:grpSpPr>
        <p:sp>
          <p:nvSpPr>
            <p:cNvPr id="610364" name="Text Box 11"/>
            <p:cNvSpPr txBox="1">
              <a:spLocks noChangeArrowheads="1"/>
            </p:cNvSpPr>
            <p:nvPr/>
          </p:nvSpPr>
          <p:spPr bwMode="auto">
            <a:xfrm>
              <a:off x="758" y="2469"/>
              <a:ext cx="8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Inactive factor</a:t>
              </a:r>
            </a:p>
          </p:txBody>
        </p:sp>
        <p:sp>
          <p:nvSpPr>
            <p:cNvPr id="610365" name="Text Box 12"/>
            <p:cNvSpPr txBox="1">
              <a:spLocks noChangeArrowheads="1"/>
            </p:cNvSpPr>
            <p:nvPr/>
          </p:nvSpPr>
          <p:spPr bwMode="auto">
            <a:xfrm>
              <a:off x="758" y="2722"/>
              <a:ext cx="8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Active factor</a:t>
              </a:r>
            </a:p>
          </p:txBody>
        </p:sp>
        <p:sp>
          <p:nvSpPr>
            <p:cNvPr id="610366" name="Text Box 13"/>
            <p:cNvSpPr txBox="1">
              <a:spLocks noChangeArrowheads="1"/>
            </p:cNvSpPr>
            <p:nvPr/>
          </p:nvSpPr>
          <p:spPr bwMode="auto">
            <a:xfrm>
              <a:off x="758" y="2976"/>
              <a:ext cx="8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Transformation</a:t>
              </a:r>
            </a:p>
          </p:txBody>
        </p:sp>
        <p:sp>
          <p:nvSpPr>
            <p:cNvPr id="610367" name="Text Box 14"/>
            <p:cNvSpPr txBox="1">
              <a:spLocks noChangeArrowheads="1"/>
            </p:cNvSpPr>
            <p:nvPr/>
          </p:nvSpPr>
          <p:spPr bwMode="auto">
            <a:xfrm>
              <a:off x="758" y="3230"/>
              <a:ext cx="6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Catalysis</a:t>
              </a:r>
            </a:p>
          </p:txBody>
        </p:sp>
        <p:sp>
          <p:nvSpPr>
            <p:cNvPr id="610368" name="Rectangle 46"/>
            <p:cNvSpPr>
              <a:spLocks noChangeArrowheads="1"/>
            </p:cNvSpPr>
            <p:nvPr/>
          </p:nvSpPr>
          <p:spPr bwMode="auto">
            <a:xfrm>
              <a:off x="240" y="2388"/>
              <a:ext cx="1374" cy="10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610369" name="Picture 39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" y="3012"/>
              <a:ext cx="4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70" name="Picture 41" descr="catalysispale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67" y="3259"/>
              <a:ext cx="4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71" name="Picture 76" descr="inactive factor.pn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9" y="2446"/>
              <a:ext cx="30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0372" name="Picture 60" descr="Untitled-1.png"/>
            <p:cNvPicPr>
              <a:picLocks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42" y="2697"/>
              <a:ext cx="31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0373" name="Text Box 3"/>
          <p:cNvSpPr txBox="1">
            <a:spLocks noChangeArrowheads="1"/>
          </p:cNvSpPr>
          <p:nvPr/>
        </p:nvSpPr>
        <p:spPr bwMode="auto">
          <a:xfrm>
            <a:off x="293688" y="6505575"/>
            <a:ext cx="7488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bg1"/>
                </a:solidFill>
              </a:rPr>
              <a:t>Adapted from Spyropoulos AC. </a:t>
            </a:r>
            <a:r>
              <a:rPr lang="en-GB" sz="1200" i="1">
                <a:solidFill>
                  <a:schemeClr val="bg1"/>
                </a:solidFill>
              </a:rPr>
              <a:t>Expert Opin Investig Drugs </a:t>
            </a:r>
            <a:r>
              <a:rPr lang="en-GB" sz="1200">
                <a:solidFill>
                  <a:schemeClr val="bg1"/>
                </a:solidFill>
              </a:rPr>
              <a:t>2007;16:431–440 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68" name="Text Box 115"/>
          <p:cNvSpPr txBox="1">
            <a:spLocks noChangeArrowheads="1"/>
          </p:cNvSpPr>
          <p:nvPr/>
        </p:nvSpPr>
        <p:spPr bwMode="auto">
          <a:xfrm>
            <a:off x="2339752" y="4653136"/>
            <a:ext cx="28735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2000" b="1" dirty="0" smtClean="0">
                <a:solidFill>
                  <a:schemeClr val="tx1"/>
                </a:solidFill>
              </a:rPr>
              <a:t>Heparins</a:t>
            </a:r>
          </a:p>
          <a:p>
            <a:pPr algn="ctr">
              <a:spcBef>
                <a:spcPts val="0"/>
              </a:spcBef>
            </a:pPr>
            <a:r>
              <a:rPr lang="en-GB" sz="2000" b="1" dirty="0" smtClean="0">
                <a:solidFill>
                  <a:schemeClr val="tx1"/>
                </a:solidFill>
              </a:rPr>
              <a:t>Indirect inhibition</a:t>
            </a:r>
          </a:p>
          <a:p>
            <a:pPr algn="ctr">
              <a:spcBef>
                <a:spcPts val="0"/>
              </a:spcBef>
            </a:pPr>
            <a:r>
              <a:rPr lang="en-GB" sz="2000" b="1" dirty="0" smtClean="0"/>
              <a:t>v</a:t>
            </a:r>
            <a:r>
              <a:rPr lang="en-GB" sz="2000" b="1" dirty="0" smtClean="0">
                <a:solidFill>
                  <a:schemeClr val="tx1"/>
                </a:solidFill>
              </a:rPr>
              <a:t>ia </a:t>
            </a:r>
            <a:r>
              <a:rPr lang="en-GB" sz="2000" b="1" dirty="0" err="1" smtClean="0">
                <a:solidFill>
                  <a:schemeClr val="tx1"/>
                </a:solidFill>
              </a:rPr>
              <a:t>potentiation</a:t>
            </a:r>
            <a:r>
              <a:rPr lang="en-GB" sz="2000" b="1" dirty="0" smtClean="0">
                <a:solidFill>
                  <a:schemeClr val="tx1"/>
                </a:solidFill>
              </a:rPr>
              <a:t> of </a:t>
            </a:r>
          </a:p>
          <a:p>
            <a:pPr algn="ctr">
              <a:spcBef>
                <a:spcPts val="0"/>
              </a:spcBef>
            </a:pPr>
            <a:r>
              <a:rPr lang="en-GB" sz="2000" b="1" dirty="0" smtClean="0">
                <a:solidFill>
                  <a:schemeClr val="tx1"/>
                </a:solidFill>
              </a:rPr>
              <a:t>Anti-thrombin III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Factor </a:t>
            </a:r>
            <a:r>
              <a:rPr lang="en-US" dirty="0" err="1" smtClean="0"/>
              <a:t>IIa</a:t>
            </a:r>
            <a:r>
              <a:rPr lang="en-US" dirty="0" smtClean="0"/>
              <a:t> &amp; </a:t>
            </a:r>
            <a:r>
              <a:rPr lang="en-US" dirty="0" err="1" smtClean="0"/>
              <a:t>Xa</a:t>
            </a:r>
            <a:r>
              <a:rPr lang="en-US" dirty="0" smtClean="0"/>
              <a:t> inhibitors</a:t>
            </a:r>
            <a:br>
              <a:rPr lang="en-US" dirty="0" smtClean="0"/>
            </a:br>
            <a:r>
              <a:rPr lang="en-US" dirty="0" smtClean="0"/>
              <a:t>DOACs or NOAC’s!</a:t>
            </a:r>
            <a:endParaRPr lang="en-GB" dirty="0" smtClean="0"/>
          </a:p>
        </p:txBody>
      </p:sp>
      <p:sp>
        <p:nvSpPr>
          <p:cNvPr id="616451" name="Text Box 96"/>
          <p:cNvSpPr txBox="1">
            <a:spLocks noChangeArrowheads="1"/>
          </p:cNvSpPr>
          <p:nvPr/>
        </p:nvSpPr>
        <p:spPr bwMode="auto">
          <a:xfrm>
            <a:off x="1357290" y="3357562"/>
            <a:ext cx="364333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Direct Factor </a:t>
            </a:r>
            <a:r>
              <a:rPr lang="en-GB" sz="2000" b="1" dirty="0" err="1"/>
              <a:t>Xa</a:t>
            </a:r>
            <a:r>
              <a:rPr lang="en-GB" sz="2000" b="1" dirty="0"/>
              <a:t> inhibition</a:t>
            </a:r>
          </a:p>
          <a:p>
            <a:pPr algn="ctr"/>
            <a:r>
              <a:rPr lang="en-GB" sz="2000" b="1" dirty="0" err="1"/>
              <a:t>Rivaroxaban</a:t>
            </a:r>
            <a:endParaRPr lang="en-GB" sz="2000" b="1" dirty="0"/>
          </a:p>
          <a:p>
            <a:pPr algn="ctr"/>
            <a:r>
              <a:rPr lang="en-GB" sz="2000" b="1" dirty="0"/>
              <a:t> </a:t>
            </a:r>
            <a:r>
              <a:rPr lang="en-GB" sz="2000" b="1" dirty="0" err="1"/>
              <a:t>Apixaban</a:t>
            </a:r>
            <a:endParaRPr lang="en-GB" sz="2000" b="1" dirty="0"/>
          </a:p>
          <a:p>
            <a:pPr algn="ctr"/>
            <a:r>
              <a:rPr lang="en-GB" sz="2000" b="1" dirty="0"/>
              <a:t> </a:t>
            </a:r>
            <a:r>
              <a:rPr lang="en-GB" sz="2000" b="1" dirty="0" err="1"/>
              <a:t>Edoxaban</a:t>
            </a:r>
            <a:r>
              <a:rPr lang="en-GB" sz="2000" b="1" dirty="0"/>
              <a:t>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6452" name="Text Box 3"/>
          <p:cNvSpPr txBox="1">
            <a:spLocks noChangeArrowheads="1"/>
          </p:cNvSpPr>
          <p:nvPr/>
        </p:nvSpPr>
        <p:spPr bwMode="auto">
          <a:xfrm>
            <a:off x="293688" y="6505575"/>
            <a:ext cx="74882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/>
              <a:t>Adapted from Spyropoulos AC. </a:t>
            </a:r>
            <a:r>
              <a:rPr lang="en-GB" sz="1200" i="1" dirty="0"/>
              <a:t>Expert </a:t>
            </a:r>
            <a:r>
              <a:rPr lang="en-GB" sz="1200" i="1" dirty="0" err="1"/>
              <a:t>Opin</a:t>
            </a:r>
            <a:r>
              <a:rPr lang="en-GB" sz="1200" i="1" dirty="0"/>
              <a:t> </a:t>
            </a:r>
            <a:r>
              <a:rPr lang="en-GB" sz="1200" i="1" dirty="0" err="1"/>
              <a:t>Investig</a:t>
            </a:r>
            <a:r>
              <a:rPr lang="en-GB" sz="1200" i="1" dirty="0"/>
              <a:t> Drugs </a:t>
            </a:r>
            <a:r>
              <a:rPr lang="en-GB" sz="1200" dirty="0"/>
              <a:t>2007;16:431–440 </a:t>
            </a:r>
            <a:endParaRPr lang="en-US" sz="1200" dirty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76197" y="1643050"/>
            <a:ext cx="2181225" cy="1733550"/>
            <a:chOff x="240" y="2388"/>
            <a:chExt cx="1374" cy="1092"/>
          </a:xfrm>
        </p:grpSpPr>
        <p:sp>
          <p:nvSpPr>
            <p:cNvPr id="616454" name="Text Box 11"/>
            <p:cNvSpPr txBox="1">
              <a:spLocks noChangeArrowheads="1"/>
            </p:cNvSpPr>
            <p:nvPr/>
          </p:nvSpPr>
          <p:spPr bwMode="auto">
            <a:xfrm>
              <a:off x="758" y="2469"/>
              <a:ext cx="81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Inactive factor</a:t>
              </a:r>
            </a:p>
          </p:txBody>
        </p:sp>
        <p:sp>
          <p:nvSpPr>
            <p:cNvPr id="616455" name="Text Box 12"/>
            <p:cNvSpPr txBox="1">
              <a:spLocks noChangeArrowheads="1"/>
            </p:cNvSpPr>
            <p:nvPr/>
          </p:nvSpPr>
          <p:spPr bwMode="auto">
            <a:xfrm>
              <a:off x="758" y="2722"/>
              <a:ext cx="81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Active factor</a:t>
              </a:r>
            </a:p>
          </p:txBody>
        </p:sp>
        <p:sp>
          <p:nvSpPr>
            <p:cNvPr id="616456" name="Text Box 13"/>
            <p:cNvSpPr txBox="1">
              <a:spLocks noChangeArrowheads="1"/>
            </p:cNvSpPr>
            <p:nvPr/>
          </p:nvSpPr>
          <p:spPr bwMode="auto">
            <a:xfrm>
              <a:off x="758" y="2976"/>
              <a:ext cx="8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Transformation</a:t>
              </a:r>
            </a:p>
          </p:txBody>
        </p:sp>
        <p:sp>
          <p:nvSpPr>
            <p:cNvPr id="616457" name="Text Box 14"/>
            <p:cNvSpPr txBox="1">
              <a:spLocks noChangeArrowheads="1"/>
            </p:cNvSpPr>
            <p:nvPr/>
          </p:nvSpPr>
          <p:spPr bwMode="auto">
            <a:xfrm>
              <a:off x="758" y="3230"/>
              <a:ext cx="6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 dirty="0"/>
                <a:t>Catalysis</a:t>
              </a:r>
            </a:p>
          </p:txBody>
        </p:sp>
        <p:sp>
          <p:nvSpPr>
            <p:cNvPr id="616458" name="Rectangle 46"/>
            <p:cNvSpPr>
              <a:spLocks noChangeArrowheads="1"/>
            </p:cNvSpPr>
            <p:nvPr/>
          </p:nvSpPr>
          <p:spPr bwMode="auto">
            <a:xfrm>
              <a:off x="240" y="2388"/>
              <a:ext cx="1374" cy="109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616459" name="Picture 39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" y="3012"/>
              <a:ext cx="46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60" name="Picture 41" descr="catalysispale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67" y="3259"/>
              <a:ext cx="46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61" name="Picture 76" descr="inactive factor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" y="2446"/>
              <a:ext cx="30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62" name="Picture 60" descr="Untitled-1.png"/>
            <p:cNvPicPr>
              <a:picLocks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" y="2697"/>
              <a:ext cx="31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4318000" y="1555750"/>
            <a:ext cx="4333875" cy="4778375"/>
            <a:chOff x="2720" y="980"/>
            <a:chExt cx="2730" cy="3010"/>
          </a:xfrm>
        </p:grpSpPr>
        <p:pic>
          <p:nvPicPr>
            <p:cNvPr id="616467" name="Picture 36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830092">
              <a:off x="2962" y="1854"/>
              <a:ext cx="5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68" name="Picture 37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7687776">
              <a:off x="4643" y="1881"/>
              <a:ext cx="50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69" name="Picture 38" descr="transformation pa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7388648">
              <a:off x="4054" y="2977"/>
              <a:ext cx="42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70" name="Picture 39" descr="transformation pal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0" y="3825"/>
              <a:ext cx="529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71" name="Picture 40" descr="catalysispa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239975">
              <a:off x="4250" y="1556"/>
              <a:ext cx="6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72" name="Picture 41" descr="catalysispa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29" y="2205"/>
              <a:ext cx="32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73" name="Picture 42" descr="catalysispa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3247862">
              <a:off x="3773" y="2695"/>
              <a:ext cx="484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74" name="Picture 43" descr="catalysispal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029" y="3548"/>
              <a:ext cx="1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75" name="Text Box 54"/>
            <p:cNvSpPr txBox="1">
              <a:spLocks noChangeArrowheads="1"/>
            </p:cNvSpPr>
            <p:nvPr/>
          </p:nvSpPr>
          <p:spPr bwMode="auto">
            <a:xfrm>
              <a:off x="4362" y="3469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Thrombin</a:t>
              </a:r>
            </a:p>
          </p:txBody>
        </p:sp>
        <p:sp>
          <p:nvSpPr>
            <p:cNvPr id="616476" name="Text Box 22"/>
            <p:cNvSpPr txBox="1">
              <a:spLocks noChangeArrowheads="1"/>
            </p:cNvSpPr>
            <p:nvPr/>
          </p:nvSpPr>
          <p:spPr bwMode="auto">
            <a:xfrm>
              <a:off x="3127" y="3791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Fibrinogen</a:t>
              </a:r>
            </a:p>
          </p:txBody>
        </p:sp>
        <p:sp>
          <p:nvSpPr>
            <p:cNvPr id="616477" name="Text Box 23"/>
            <p:cNvSpPr txBox="1">
              <a:spLocks noChangeArrowheads="1"/>
            </p:cNvSpPr>
            <p:nvPr/>
          </p:nvSpPr>
          <p:spPr bwMode="auto">
            <a:xfrm>
              <a:off x="4349" y="3798"/>
              <a:ext cx="8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Fibrin</a:t>
              </a:r>
            </a:p>
          </p:txBody>
        </p:sp>
        <p:sp>
          <p:nvSpPr>
            <p:cNvPr id="616478" name="Text Box 26"/>
            <p:cNvSpPr txBox="1">
              <a:spLocks noChangeArrowheads="1"/>
            </p:cNvSpPr>
            <p:nvPr/>
          </p:nvSpPr>
          <p:spPr bwMode="auto">
            <a:xfrm>
              <a:off x="4661" y="2624"/>
              <a:ext cx="7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GB" sz="1400" b="1" dirty="0" err="1"/>
                <a:t>Prothrombin</a:t>
              </a:r>
              <a:endParaRPr lang="en-GB" sz="1400" b="1" dirty="0"/>
            </a:p>
          </p:txBody>
        </p:sp>
        <p:pic>
          <p:nvPicPr>
            <p:cNvPr id="616479" name="Picture 40" descr="catalysispal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9226621" flipH="1">
              <a:off x="3218" y="1548"/>
              <a:ext cx="6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480" name="Picture 102" descr="transformation pal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441407">
              <a:off x="4371" y="1088"/>
              <a:ext cx="401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7"/>
            <p:cNvGrpSpPr>
              <a:grpSpLocks/>
            </p:cNvGrpSpPr>
            <p:nvPr/>
          </p:nvGrpSpPr>
          <p:grpSpPr bwMode="auto">
            <a:xfrm>
              <a:off x="2720" y="1452"/>
              <a:ext cx="416" cy="304"/>
              <a:chOff x="2720" y="1452"/>
              <a:chExt cx="416" cy="304"/>
            </a:xfrm>
          </p:grpSpPr>
          <p:pic>
            <p:nvPicPr>
              <p:cNvPr id="616482" name="Picture 70" descr="inactive factor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720" y="1452"/>
                <a:ext cx="41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483" name="Text Box 27"/>
              <p:cNvSpPr txBox="1">
                <a:spLocks noChangeArrowheads="1"/>
              </p:cNvSpPr>
              <p:nvPr/>
            </p:nvSpPr>
            <p:spPr bwMode="auto">
              <a:xfrm>
                <a:off x="2834" y="1505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X</a:t>
                </a:r>
              </a:p>
            </p:txBody>
          </p:sp>
        </p:grp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4960" y="1440"/>
              <a:ext cx="416" cy="304"/>
              <a:chOff x="4960" y="1440"/>
              <a:chExt cx="416" cy="304"/>
            </a:xfrm>
          </p:grpSpPr>
          <p:pic>
            <p:nvPicPr>
              <p:cNvPr id="616485" name="Picture 65" descr="inactive factor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960" y="1440"/>
                <a:ext cx="41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486" name="Text Box 28"/>
              <p:cNvSpPr txBox="1">
                <a:spLocks noChangeArrowheads="1"/>
              </p:cNvSpPr>
              <p:nvPr/>
            </p:nvSpPr>
            <p:spPr bwMode="auto">
              <a:xfrm>
                <a:off x="5068" y="1499"/>
                <a:ext cx="2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IX</a:t>
                </a:r>
              </a:p>
            </p:txBody>
          </p:sp>
        </p:grpSp>
        <p:grpSp>
          <p:nvGrpSpPr>
            <p:cNvPr id="6" name="Group 103"/>
            <p:cNvGrpSpPr>
              <a:grpSpLocks/>
            </p:cNvGrpSpPr>
            <p:nvPr/>
          </p:nvGrpSpPr>
          <p:grpSpPr bwMode="auto">
            <a:xfrm>
              <a:off x="4244" y="2560"/>
              <a:ext cx="438" cy="320"/>
              <a:chOff x="4244" y="2560"/>
              <a:chExt cx="438" cy="320"/>
            </a:xfrm>
          </p:grpSpPr>
          <p:pic>
            <p:nvPicPr>
              <p:cNvPr id="616488" name="Picture 67" descr="inactive factor.pn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44" y="2560"/>
                <a:ext cx="438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489" name="Text Box 31"/>
              <p:cNvSpPr txBox="1">
                <a:spLocks noChangeArrowheads="1"/>
              </p:cNvSpPr>
              <p:nvPr/>
            </p:nvSpPr>
            <p:spPr bwMode="auto">
              <a:xfrm>
                <a:off x="4384" y="2611"/>
                <a:ext cx="23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II</a:t>
                </a:r>
              </a:p>
            </p:txBody>
          </p:sp>
        </p:grpSp>
        <p:grpSp>
          <p:nvGrpSpPr>
            <p:cNvPr id="7" name="Group 106"/>
            <p:cNvGrpSpPr>
              <a:grpSpLocks/>
            </p:cNvGrpSpPr>
            <p:nvPr/>
          </p:nvGrpSpPr>
          <p:grpSpPr bwMode="auto">
            <a:xfrm>
              <a:off x="4752" y="980"/>
              <a:ext cx="416" cy="304"/>
              <a:chOff x="4752" y="980"/>
              <a:chExt cx="416" cy="304"/>
            </a:xfrm>
          </p:grpSpPr>
          <p:pic>
            <p:nvPicPr>
              <p:cNvPr id="616491" name="Picture 66" descr="inactive factor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752" y="980"/>
                <a:ext cx="416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492" name="Text Box 105"/>
              <p:cNvSpPr txBox="1">
                <a:spLocks noChangeArrowheads="1"/>
              </p:cNvSpPr>
              <p:nvPr/>
            </p:nvSpPr>
            <p:spPr bwMode="auto">
              <a:xfrm>
                <a:off x="4832" y="1036"/>
                <a:ext cx="27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VII</a:t>
                </a:r>
              </a:p>
            </p:txBody>
          </p:sp>
        </p:grpSp>
        <p:grpSp>
          <p:nvGrpSpPr>
            <p:cNvPr id="8" name="Group 109"/>
            <p:cNvGrpSpPr>
              <a:grpSpLocks/>
            </p:cNvGrpSpPr>
            <p:nvPr/>
          </p:nvGrpSpPr>
          <p:grpSpPr bwMode="auto">
            <a:xfrm>
              <a:off x="3715" y="1035"/>
              <a:ext cx="423" cy="309"/>
              <a:chOff x="3715" y="1035"/>
              <a:chExt cx="423" cy="309"/>
            </a:xfrm>
          </p:grpSpPr>
          <p:pic>
            <p:nvPicPr>
              <p:cNvPr id="616494" name="Picture 68" descr="inactive factor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715" y="1035"/>
                <a:ext cx="423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495" name="Text Box 34"/>
              <p:cNvSpPr txBox="1">
                <a:spLocks noChangeArrowheads="1"/>
              </p:cNvSpPr>
              <p:nvPr/>
            </p:nvSpPr>
            <p:spPr bwMode="auto">
              <a:xfrm>
                <a:off x="3724" y="1098"/>
                <a:ext cx="2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tx1"/>
                    </a:solidFill>
                  </a:rPr>
                  <a:t>TF</a:t>
                </a:r>
              </a:p>
            </p:txBody>
          </p:sp>
        </p:grpSp>
        <p:grpSp>
          <p:nvGrpSpPr>
            <p:cNvPr id="9" name="Group 112"/>
            <p:cNvGrpSpPr>
              <a:grpSpLocks/>
            </p:cNvGrpSpPr>
            <p:nvPr/>
          </p:nvGrpSpPr>
          <p:grpSpPr bwMode="auto">
            <a:xfrm>
              <a:off x="4357" y="2108"/>
              <a:ext cx="451" cy="356"/>
              <a:chOff x="4301" y="2108"/>
              <a:chExt cx="451" cy="356"/>
            </a:xfrm>
          </p:grpSpPr>
          <p:pic>
            <p:nvPicPr>
              <p:cNvPr id="616497" name="Picture 56" descr="Untitled-1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301" y="2108"/>
                <a:ext cx="451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498" name="Text Box 30"/>
              <p:cNvSpPr txBox="1">
                <a:spLocks noChangeArrowheads="1"/>
              </p:cNvSpPr>
              <p:nvPr/>
            </p:nvSpPr>
            <p:spPr bwMode="auto">
              <a:xfrm>
                <a:off x="4347" y="2184"/>
                <a:ext cx="3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 dirty="0" err="1">
                    <a:solidFill>
                      <a:schemeClr val="tx1"/>
                    </a:solidFill>
                  </a:rPr>
                  <a:t>IXa</a:t>
                </a:r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115"/>
            <p:cNvGrpSpPr>
              <a:grpSpLocks/>
            </p:cNvGrpSpPr>
            <p:nvPr/>
          </p:nvGrpSpPr>
          <p:grpSpPr bwMode="auto">
            <a:xfrm>
              <a:off x="3856" y="3222"/>
              <a:ext cx="451" cy="356"/>
              <a:chOff x="3744" y="3222"/>
              <a:chExt cx="451" cy="356"/>
            </a:xfrm>
          </p:grpSpPr>
          <p:pic>
            <p:nvPicPr>
              <p:cNvPr id="616500" name="Picture 55" descr="Untitled-1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744" y="3222"/>
                <a:ext cx="451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501" name="Text Box 32"/>
              <p:cNvSpPr txBox="1">
                <a:spLocks noChangeArrowheads="1"/>
              </p:cNvSpPr>
              <p:nvPr/>
            </p:nvSpPr>
            <p:spPr bwMode="auto">
              <a:xfrm>
                <a:off x="3812" y="3313"/>
                <a:ext cx="27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 b="1">
                    <a:solidFill>
                      <a:schemeClr val="tx1"/>
                    </a:solidFill>
                  </a:rPr>
                  <a:t>IIa</a:t>
                </a:r>
              </a:p>
            </p:txBody>
          </p:sp>
        </p:grpSp>
        <p:grpSp>
          <p:nvGrpSpPr>
            <p:cNvPr id="11" name="Group 118"/>
            <p:cNvGrpSpPr>
              <a:grpSpLocks/>
            </p:cNvGrpSpPr>
            <p:nvPr/>
          </p:nvGrpSpPr>
          <p:grpSpPr bwMode="auto">
            <a:xfrm>
              <a:off x="3888" y="999"/>
              <a:ext cx="459" cy="363"/>
              <a:chOff x="3832" y="1006"/>
              <a:chExt cx="459" cy="363"/>
            </a:xfrm>
          </p:grpSpPr>
          <p:pic>
            <p:nvPicPr>
              <p:cNvPr id="616503" name="Picture 58" descr="Untitled-1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832" y="1006"/>
                <a:ext cx="459" cy="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504" name="Text Box 33"/>
              <p:cNvSpPr txBox="1">
                <a:spLocks noChangeArrowheads="1"/>
              </p:cNvSpPr>
              <p:nvPr/>
            </p:nvSpPr>
            <p:spPr bwMode="auto">
              <a:xfrm>
                <a:off x="3870" y="1103"/>
                <a:ext cx="38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200" b="1">
                    <a:solidFill>
                      <a:schemeClr val="tx1"/>
                    </a:solidFill>
                  </a:rPr>
                  <a:t>VIIa</a:t>
                </a:r>
              </a:p>
            </p:txBody>
          </p:sp>
        </p:grpSp>
        <p:grpSp>
          <p:nvGrpSpPr>
            <p:cNvPr id="12" name="Group 121"/>
            <p:cNvGrpSpPr>
              <a:grpSpLocks/>
            </p:cNvGrpSpPr>
            <p:nvPr/>
          </p:nvGrpSpPr>
          <p:grpSpPr bwMode="auto">
            <a:xfrm>
              <a:off x="3336" y="2017"/>
              <a:ext cx="663" cy="525"/>
              <a:chOff x="3280" y="2031"/>
              <a:chExt cx="663" cy="525"/>
            </a:xfrm>
          </p:grpSpPr>
          <p:pic>
            <p:nvPicPr>
              <p:cNvPr id="616506" name="Picture 54" descr="Untitled-1.png"/>
              <p:cNvPicPr>
                <a:picLocks noChangeAspect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280" y="2031"/>
                <a:ext cx="663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6507" name="Text Box 55"/>
              <p:cNvSpPr txBox="1">
                <a:spLocks noChangeArrowheads="1"/>
              </p:cNvSpPr>
              <p:nvPr/>
            </p:nvSpPr>
            <p:spPr bwMode="auto">
              <a:xfrm>
                <a:off x="3395" y="2202"/>
                <a:ext cx="3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b="1">
                    <a:solidFill>
                      <a:schemeClr val="tx1"/>
                    </a:solidFill>
                  </a:rPr>
                  <a:t>Xa</a:t>
                </a:r>
              </a:p>
            </p:txBody>
          </p:sp>
        </p:grpSp>
      </p:grpSp>
      <p:sp>
        <p:nvSpPr>
          <p:cNvPr id="616508" name="Rectangle 108"/>
          <p:cNvSpPr>
            <a:spLocks noChangeArrowheads="1"/>
          </p:cNvSpPr>
          <p:nvPr/>
        </p:nvSpPr>
        <p:spPr bwMode="auto">
          <a:xfrm>
            <a:off x="5929322" y="3357562"/>
            <a:ext cx="730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63" name="Rectangle 111"/>
          <p:cNvSpPr>
            <a:spLocks noChangeArrowheads="1"/>
          </p:cNvSpPr>
          <p:nvPr/>
        </p:nvSpPr>
        <p:spPr bwMode="auto">
          <a:xfrm>
            <a:off x="6584950" y="5264151"/>
            <a:ext cx="71438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cxnSp>
        <p:nvCxnSpPr>
          <p:cNvPr id="66" name="Straight Connector 65"/>
          <p:cNvCxnSpPr/>
          <p:nvPr/>
        </p:nvCxnSpPr>
        <p:spPr>
          <a:xfrm>
            <a:off x="4857752" y="3500438"/>
            <a:ext cx="11064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94"/>
          <p:cNvSpPr txBox="1">
            <a:spLocks noChangeArrowheads="1"/>
          </p:cNvSpPr>
          <p:nvPr/>
        </p:nvSpPr>
        <p:spPr bwMode="auto">
          <a:xfrm>
            <a:off x="7007225" y="5000636"/>
            <a:ext cx="2136775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ea typeface="Arial Unicode MS"/>
                <a:cs typeface="Arial Unicode MS"/>
              </a:rPr>
              <a:t>Direct Factor </a:t>
            </a:r>
            <a:r>
              <a:rPr lang="en-GB" b="1" dirty="0" err="1">
                <a:ea typeface="Arial Unicode MS"/>
                <a:cs typeface="Arial Unicode MS"/>
              </a:rPr>
              <a:t>IIa</a:t>
            </a:r>
            <a:r>
              <a:rPr lang="en-GB" b="1" dirty="0">
                <a:ea typeface="Arial Unicode MS"/>
                <a:cs typeface="Arial Unicode MS"/>
              </a:rPr>
              <a:t> inhibition</a:t>
            </a:r>
          </a:p>
          <a:p>
            <a:pPr algn="ctr"/>
            <a:r>
              <a:rPr lang="en-GB" b="1" dirty="0" err="1"/>
              <a:t>Dabigatran</a:t>
            </a:r>
            <a:r>
              <a:rPr lang="en-GB" b="1" dirty="0"/>
              <a:t> </a:t>
            </a:r>
            <a:r>
              <a:rPr lang="en-GB" b="1" dirty="0" err="1"/>
              <a:t>etexilate</a:t>
            </a:r>
            <a:endParaRPr lang="en-GB" b="1" dirty="0"/>
          </a:p>
          <a:p>
            <a:pPr algn="ctr"/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/>
          <p:cNvCxnSpPr>
            <a:stCxn id="616501" idx="3"/>
          </p:cNvCxnSpPr>
          <p:nvPr/>
        </p:nvCxnSpPr>
        <p:spPr>
          <a:xfrm>
            <a:off x="6664325" y="5411788"/>
            <a:ext cx="693757" cy="174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Agents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96448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79"/>
                <a:gridCol w="2351341"/>
                <a:gridCol w="2204382"/>
                <a:gridCol w="18369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Charecteristic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Dabigatran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Rivaroxaban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Apixaban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target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Thrombin  (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IIa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F 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Xa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FXa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Prodrug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Bioavailability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6%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60-80%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60%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Dosing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OD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Time to peak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1-3 hr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2-4 Hr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1-2 Hr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Half-life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8 – 15 hr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7 – 11 hr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12 hr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Renal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</a:rPr>
                        <a:t> Clearance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80%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33%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Interactions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P-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gp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3A4 / P-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gp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</a:rPr>
                        <a:t>3A4 / P-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</a:rPr>
                        <a:t>gp</a:t>
                      </a:r>
                      <a:endParaRPr lang="en-GB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3966</Words>
  <Application>Microsoft Office PowerPoint</Application>
  <PresentationFormat>On-screen Show (4:3)</PresentationFormat>
  <Paragraphs>883</Paragraphs>
  <Slides>50</Slides>
  <Notes>20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Default Design</vt:lpstr>
      <vt:lpstr>Acrobat Document</vt:lpstr>
      <vt:lpstr>New (Direct)Oral  anti-coagulants in the treatment of VTE </vt:lpstr>
      <vt:lpstr>PowerPoint Presentation</vt:lpstr>
      <vt:lpstr>Total VTE's HEFT  (FY 2014-2015)</vt:lpstr>
      <vt:lpstr>NOACs</vt:lpstr>
      <vt:lpstr>New VTE anticoagulation issues </vt:lpstr>
      <vt:lpstr>New Oral Anticoagulants (NOAC)</vt:lpstr>
      <vt:lpstr>Old drugs</vt:lpstr>
      <vt:lpstr>Direct Factor IIa &amp; Xa inhibitors DOACs or NOAC’s!</vt:lpstr>
      <vt:lpstr>New Agents</vt:lpstr>
      <vt:lpstr>EINSTEIN DVT: primary efficacy outcome  - Time to first event</vt:lpstr>
      <vt:lpstr>EINSTEIN-DVT: primary efficacy outcome and key safety outcomes</vt:lpstr>
      <vt:lpstr>EINSTEIN-PE: primary efficacy outcome and key safety outcomes</vt:lpstr>
      <vt:lpstr>Apixaban in VTE –Amplify study</vt:lpstr>
      <vt:lpstr>AMPLIFY: recurrent VTE or VTE-related death</vt:lpstr>
      <vt:lpstr>AMPLIFY: major bleeding</vt:lpstr>
      <vt:lpstr>AMPLIFY: major bleeding vs enoxaparin/warfarin</vt:lpstr>
      <vt:lpstr>AMPLIFY: primary efficacy outcome and key safety outcomes</vt:lpstr>
      <vt:lpstr>RE-COVER: primary efficacy outcome and key safety outcomes</vt:lpstr>
      <vt:lpstr>Rivaroxaban</vt:lpstr>
      <vt:lpstr>BHH Guidance </vt:lpstr>
      <vt:lpstr>Type and duration of  VTE Treatment</vt:lpstr>
      <vt:lpstr>PowerPoint Presentation</vt:lpstr>
      <vt:lpstr> </vt:lpstr>
      <vt:lpstr>PowerPoint Presentation</vt:lpstr>
      <vt:lpstr>PowerPoint Presentation</vt:lpstr>
      <vt:lpstr>Length of Stay  DOAC vs LMWH vs Warfarin</vt:lpstr>
      <vt:lpstr>Costings – NICE TA 287</vt:lpstr>
      <vt:lpstr>Duration of anticoagulation</vt:lpstr>
      <vt:lpstr>Duration of Treatment</vt:lpstr>
      <vt:lpstr>Higher recurrence rates in unprovoked VTE</vt:lpstr>
      <vt:lpstr>Risk of recurrent VTE based on history of index event</vt:lpstr>
      <vt:lpstr>Recurrent VTE rates men vs women</vt:lpstr>
      <vt:lpstr>D dimer for prediction of VTE recurrence </vt:lpstr>
      <vt:lpstr>DASH score : prediction of recurrence</vt:lpstr>
      <vt:lpstr>DASH score and recurrence rates</vt:lpstr>
      <vt:lpstr>Reversal of DOACs</vt:lpstr>
      <vt:lpstr>Idarucizumab - Praxbind</vt:lpstr>
      <vt:lpstr>Idarucizumab development process</vt:lpstr>
      <vt:lpstr>Idarucizumab characteristics</vt:lpstr>
      <vt:lpstr>Idarucizumab mode of action</vt:lpstr>
      <vt:lpstr>Idarucizumab showed immediate, complete and sustained reversal of dabigatran anticoagulation </vt:lpstr>
      <vt:lpstr>Immediate, complete and sustained reduction of unbound dabigatran concentrations after idarucizumab infusion</vt:lpstr>
      <vt:lpstr>Results</vt:lpstr>
      <vt:lpstr>Andexanet: Reversal of Factor Xa Inhibitors</vt:lpstr>
      <vt:lpstr>ANNEXA™-A (Apixaban, Part 1):  Primary Endpoint Anti-FXa</vt:lpstr>
      <vt:lpstr>ANNEXA™-A (Apixaban, Part 1):  Secondary Endpoint: Unbound Apixaban</vt:lpstr>
      <vt:lpstr>PowerPoint Presentation</vt:lpstr>
      <vt:lpstr>Major bleeding in warfarin patients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Anti-coagulation</dc:title>
  <dc:creator>Dad</dc:creator>
  <cp:lastModifiedBy>Heart of England Foundation Trust</cp:lastModifiedBy>
  <cp:revision>66</cp:revision>
  <dcterms:created xsi:type="dcterms:W3CDTF">2006-08-29T22:57:35Z</dcterms:created>
  <dcterms:modified xsi:type="dcterms:W3CDTF">2017-02-02T10:58:23Z</dcterms:modified>
</cp:coreProperties>
</file>